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55a2440a7_2_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055a2440a7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55a2440a7_2_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055a2440a7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559c20c93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0559c20c9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559c20c93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0559c20c93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559c20c93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0559c20c9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559c20c93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0559c20c9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559c20c93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0559c20c93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55a2440a7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055a2440a7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559c20c9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0559c20c9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559c20c9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0559c20c9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559c20c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559c20c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559c20c9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559c20c9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55a2440a7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055a2440a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55a2440a7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055a2440a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55a2440a7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055a2440a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58135a842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058135a84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058135a842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058135a842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55a2440a7_2_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055a2440a7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57" name="Shape 57"/>
        <p:cNvGrpSpPr/>
        <p:nvPr/>
      </p:nvGrpSpPr>
      <p:grpSpPr>
        <a:xfrm>
          <a:off x="0" y="0"/>
          <a:ext cx="0" cy="0"/>
          <a:chOff x="0" y="0"/>
          <a:chExt cx="0" cy="0"/>
        </a:xfrm>
      </p:grpSpPr>
      <p:sp>
        <p:nvSpPr>
          <p:cNvPr id="58" name="Google Shape;58;p14"/>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
        <p:nvSpPr>
          <p:cNvPr id="59" name="Google Shape;59;p14"/>
          <p:cNvSpPr/>
          <p:nvPr>
            <p:ph type="title"/>
          </p:nvPr>
        </p:nvSpPr>
        <p:spPr>
          <a:xfrm>
            <a:off x="483008" y="584668"/>
            <a:ext cx="8177981" cy="1172951"/>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a:bodyPr>
          <a:lstStyle>
            <a:lvl1pPr lvl="0" algn="ctr">
              <a:lnSpc>
                <a:spcPct val="90000"/>
              </a:lnSpc>
              <a:spcBef>
                <a:spcPts val="0"/>
              </a:spcBef>
              <a:spcAft>
                <a:spcPts val="0"/>
              </a:spcAft>
              <a:buClr>
                <a:schemeClr val="lt1"/>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body"/>
          </p:nvPr>
        </p:nvSpPr>
        <p:spPr>
          <a:xfrm>
            <a:off x="1560908" y="2156870"/>
            <a:ext cx="6022181" cy="66632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14"/>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1800"/>
              <a:buNone/>
              <a:defRPr sz="1500"/>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4"/>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981221" y="1139483"/>
            <a:ext cx="7534129" cy="214788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6"/>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6"/>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7" name="Shape 77"/>
        <p:cNvGrpSpPr/>
        <p:nvPr/>
      </p:nvGrpSpPr>
      <p:grpSpPr>
        <a:xfrm>
          <a:off x="0" y="0"/>
          <a:ext cx="0" cy="0"/>
          <a:chOff x="0" y="0"/>
          <a:chExt cx="0" cy="0"/>
        </a:xfrm>
      </p:grpSpPr>
      <p:sp>
        <p:nvSpPr>
          <p:cNvPr id="78" name="Google Shape;78;p17"/>
          <p:cNvSpPr txBox="1"/>
          <p:nvPr>
            <p:ph idx="1" type="body"/>
          </p:nvPr>
        </p:nvSpPr>
        <p:spPr>
          <a:xfrm>
            <a:off x="629841" y="981904"/>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 name="Google Shape;79;p17"/>
          <p:cNvSpPr txBox="1"/>
          <p:nvPr>
            <p:ph idx="2" type="body"/>
          </p:nvPr>
        </p:nvSpPr>
        <p:spPr>
          <a:xfrm>
            <a:off x="629841" y="1599838"/>
            <a:ext cx="3868340"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3" type="body"/>
          </p:nvPr>
        </p:nvSpPr>
        <p:spPr>
          <a:xfrm>
            <a:off x="4629150" y="981904"/>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1" name="Google Shape;81;p17"/>
          <p:cNvSpPr txBox="1"/>
          <p:nvPr>
            <p:ph idx="4" type="body"/>
          </p:nvPr>
        </p:nvSpPr>
        <p:spPr>
          <a:xfrm>
            <a:off x="4629150" y="1599838"/>
            <a:ext cx="3887391"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7"/>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6" name="Shape 86"/>
        <p:cNvGrpSpPr/>
        <p:nvPr/>
      </p:nvGrpSpPr>
      <p:grpSpPr>
        <a:xfrm>
          <a:off x="0" y="0"/>
          <a:ext cx="0" cy="0"/>
          <a:chOff x="0" y="0"/>
          <a:chExt cx="0" cy="0"/>
        </a:xfrm>
      </p:grpSpPr>
      <p:sp>
        <p:nvSpPr>
          <p:cNvPr id="87" name="Google Shape;87;p18"/>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8"/>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 name="Shape 91"/>
        <p:cNvGrpSpPr/>
        <p:nvPr/>
      </p:nvGrpSpPr>
      <p:grpSpPr>
        <a:xfrm>
          <a:off x="0" y="0"/>
          <a:ext cx="0" cy="0"/>
          <a:chOff x="0" y="0"/>
          <a:chExt cx="0" cy="0"/>
        </a:xfrm>
      </p:grpSpPr>
      <p:sp>
        <p:nvSpPr>
          <p:cNvPr id="92" name="Google Shape;92;p19"/>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5" name="Shape 95"/>
        <p:cNvGrpSpPr/>
        <p:nvPr/>
      </p:nvGrpSpPr>
      <p:grpSpPr>
        <a:xfrm>
          <a:off x="0" y="0"/>
          <a:ext cx="0" cy="0"/>
          <a:chOff x="0" y="0"/>
          <a:chExt cx="0" cy="0"/>
        </a:xfrm>
      </p:grpSpPr>
      <p:sp>
        <p:nvSpPr>
          <p:cNvPr id="96" name="Google Shape;96;p20"/>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
        <p:nvSpPr>
          <p:cNvPr id="97" name="Google Shape;97;p20"/>
          <p:cNvSpPr/>
          <p:nvPr>
            <p:ph type="title"/>
          </p:nvPr>
        </p:nvSpPr>
        <p:spPr>
          <a:xfrm>
            <a:off x="483008" y="584668"/>
            <a:ext cx="8177981" cy="1172951"/>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a:bodyPr>
          <a:lstStyle>
            <a:lvl1pPr lvl="0" algn="ctr">
              <a:lnSpc>
                <a:spcPct val="90000"/>
              </a:lnSpc>
              <a:spcBef>
                <a:spcPts val="0"/>
              </a:spcBef>
              <a:spcAft>
                <a:spcPts val="0"/>
              </a:spcAft>
              <a:buClr>
                <a:schemeClr val="lt1"/>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0"/>
          <p:cNvSpPr txBox="1"/>
          <p:nvPr>
            <p:ph idx="1" type="body"/>
          </p:nvPr>
        </p:nvSpPr>
        <p:spPr>
          <a:xfrm>
            <a:off x="1560908" y="2156870"/>
            <a:ext cx="6022181" cy="66632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0"/>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1800"/>
              <a:buNone/>
              <a:defRPr sz="1500"/>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0"/>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01" name="Shape 101"/>
        <p:cNvGrpSpPr/>
        <p:nvPr/>
      </p:nvGrpSpPr>
      <p:grpSpPr>
        <a:xfrm>
          <a:off x="0" y="0"/>
          <a:ext cx="0" cy="0"/>
          <a:chOff x="0" y="0"/>
          <a:chExt cx="0" cy="0"/>
        </a:xfrm>
      </p:grpSpPr>
      <p:sp>
        <p:nvSpPr>
          <p:cNvPr id="102" name="Google Shape;102;p2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3" name="Google Shape;103;p2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5" name="Google Shape;105;p2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1"/>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1"/>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10" name="Shape 110"/>
        <p:cNvGrpSpPr/>
        <p:nvPr/>
      </p:nvGrpSpPr>
      <p:grpSpPr>
        <a:xfrm>
          <a:off x="0" y="0"/>
          <a:ext cx="0" cy="0"/>
          <a:chOff x="0" y="0"/>
          <a:chExt cx="0" cy="0"/>
        </a:xfrm>
      </p:grpSpPr>
      <p:sp>
        <p:nvSpPr>
          <p:cNvPr id="111" name="Google Shape;111;p22"/>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2"/>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5" name="Shape 115"/>
        <p:cNvGrpSpPr/>
        <p:nvPr/>
      </p:nvGrpSpPr>
      <p:grpSpPr>
        <a:xfrm>
          <a:off x="0" y="0"/>
          <a:ext cx="0" cy="0"/>
          <a:chOff x="0" y="0"/>
          <a:chExt cx="0" cy="0"/>
        </a:xfrm>
      </p:grpSpPr>
      <p:sp>
        <p:nvSpPr>
          <p:cNvPr id="116" name="Google Shape;116;p23"/>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0" name="Shape 120"/>
        <p:cNvGrpSpPr/>
        <p:nvPr/>
      </p:nvGrpSpPr>
      <p:grpSpPr>
        <a:xfrm>
          <a:off x="0" y="0"/>
          <a:ext cx="0" cy="0"/>
          <a:chOff x="0" y="0"/>
          <a:chExt cx="0" cy="0"/>
        </a:xfrm>
      </p:grpSpPr>
      <p:sp>
        <p:nvSpPr>
          <p:cNvPr id="121" name="Google Shape;121;p24"/>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4"/>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981221" y="1139483"/>
            <a:ext cx="7534129" cy="2147884"/>
          </a:xfrm>
          <a:prstGeom prst="rect">
            <a:avLst/>
          </a:prstGeom>
          <a:noFill/>
          <a:ln>
            <a:noFill/>
          </a:ln>
        </p:spPr>
        <p:txBody>
          <a:bodyPr anchorCtr="0" anchor="t" bIns="34275" lIns="68575" spcFirstLastPara="1" rIns="68575" wrap="square" tIns="34275">
            <a:normAutofit/>
          </a:bodyPr>
          <a:lstStyle>
            <a:lvl1pPr indent="-387350" lvl="0" marL="457200" marR="0" rtl="0" algn="l">
              <a:lnSpc>
                <a:spcPct val="110000"/>
              </a:lnSpc>
              <a:spcBef>
                <a:spcPts val="800"/>
              </a:spcBef>
              <a:spcAft>
                <a:spcPts val="0"/>
              </a:spcAft>
              <a:buClr>
                <a:schemeClr val="accent1"/>
              </a:buClr>
              <a:buSzPts val="2500"/>
              <a:buFont typeface="Arial"/>
              <a:buChar char="•"/>
              <a:defRPr b="0" i="0" sz="2100" u="none" cap="none" strike="noStrike">
                <a:solidFill>
                  <a:schemeClr val="dk1"/>
                </a:solidFill>
                <a:latin typeface="Arial"/>
                <a:ea typeface="Arial"/>
                <a:cs typeface="Arial"/>
                <a:sym typeface="Arial"/>
              </a:defRPr>
            </a:lvl1pPr>
            <a:lvl2pPr indent="-368300" lvl="1" marL="914400" marR="0" rtl="0" algn="just">
              <a:lnSpc>
                <a:spcPct val="110000"/>
              </a:lnSpc>
              <a:spcBef>
                <a:spcPts val="500"/>
              </a:spcBef>
              <a:spcAft>
                <a:spcPts val="0"/>
              </a:spcAft>
              <a:buClr>
                <a:schemeClr val="accent1"/>
              </a:buClr>
              <a:buSzPts val="22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400"/>
              </a:spcBef>
              <a:spcAft>
                <a:spcPts val="0"/>
              </a:spcAft>
              <a:buClr>
                <a:schemeClr val="accent1"/>
              </a:buClr>
              <a:buSzPts val="1800"/>
              <a:buFont typeface="Arial"/>
              <a:buChar char="•"/>
              <a:defRPr b="0" i="0" sz="1500" u="none" cap="none" strike="noStrike">
                <a:solidFill>
                  <a:schemeClr val="dk1"/>
                </a:solidFill>
                <a:latin typeface="Arial"/>
                <a:ea typeface="Arial"/>
                <a:cs typeface="Arial"/>
                <a:sym typeface="Arial"/>
              </a:defRPr>
            </a:lvl3pPr>
            <a:lvl4pPr indent="-330200" lvl="3" marL="1828800" marR="0" rtl="0" algn="l">
              <a:lnSpc>
                <a:spcPct val="110000"/>
              </a:lnSpc>
              <a:spcBef>
                <a:spcPts val="400"/>
              </a:spcBef>
              <a:spcAft>
                <a:spcPts val="0"/>
              </a:spcAft>
              <a:buClr>
                <a:schemeClr val="accent1"/>
              </a:buClr>
              <a:buSzPts val="1600"/>
              <a:buFont typeface="Arial"/>
              <a:buChar char="•"/>
              <a:defRPr b="0" i="0" sz="1400" u="none" cap="none" strike="noStrike">
                <a:solidFill>
                  <a:schemeClr val="dk1"/>
                </a:solidFill>
                <a:latin typeface="Arial"/>
                <a:ea typeface="Arial"/>
                <a:cs typeface="Arial"/>
                <a:sym typeface="Arial"/>
              </a:defRPr>
            </a:lvl4pPr>
            <a:lvl5pPr indent="-330200" lvl="4" marL="2286000" marR="0" rtl="0" algn="l">
              <a:lnSpc>
                <a:spcPct val="110000"/>
              </a:lnSpc>
              <a:spcBef>
                <a:spcPts val="400"/>
              </a:spcBef>
              <a:spcAft>
                <a:spcPts val="0"/>
              </a:spcAft>
              <a:buClr>
                <a:schemeClr val="accent1"/>
              </a:buClr>
              <a:buSzPts val="16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1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marR="0" rtl="0" algn="r">
              <a:spcBef>
                <a:spcPts val="0"/>
              </a:spcBef>
              <a:buNone/>
              <a:defRPr b="0" i="0" sz="1100" u="none" cap="none" strike="noStrike">
                <a:solidFill>
                  <a:schemeClr val="lt1"/>
                </a:solidFill>
                <a:latin typeface="Arial"/>
                <a:ea typeface="Arial"/>
                <a:cs typeface="Arial"/>
                <a:sym typeface="Arial"/>
              </a:defRPr>
            </a:lvl1pPr>
            <a:lvl2pPr indent="0" lvl="1" marL="0" marR="0" rtl="0" algn="r">
              <a:spcBef>
                <a:spcPts val="0"/>
              </a:spcBef>
              <a:buNone/>
              <a:defRPr b="0" i="0" sz="1100" u="none" cap="none" strike="noStrike">
                <a:solidFill>
                  <a:schemeClr val="lt1"/>
                </a:solidFill>
                <a:latin typeface="Arial"/>
                <a:ea typeface="Arial"/>
                <a:cs typeface="Arial"/>
                <a:sym typeface="Arial"/>
              </a:defRPr>
            </a:lvl2pPr>
            <a:lvl3pPr indent="0" lvl="2" marL="0" marR="0" rtl="0" algn="r">
              <a:spcBef>
                <a:spcPts val="0"/>
              </a:spcBef>
              <a:buNone/>
              <a:defRPr b="0" i="0" sz="1100" u="none" cap="none" strike="noStrike">
                <a:solidFill>
                  <a:schemeClr val="lt1"/>
                </a:solidFill>
                <a:latin typeface="Arial"/>
                <a:ea typeface="Arial"/>
                <a:cs typeface="Arial"/>
                <a:sym typeface="Arial"/>
              </a:defRPr>
            </a:lvl3pPr>
            <a:lvl4pPr indent="0" lvl="3" marL="0" marR="0" rtl="0" algn="r">
              <a:spcBef>
                <a:spcPts val="0"/>
              </a:spcBef>
              <a:buNone/>
              <a:defRPr b="0" i="0" sz="1100" u="none" cap="none" strike="noStrike">
                <a:solidFill>
                  <a:schemeClr val="lt1"/>
                </a:solidFill>
                <a:latin typeface="Arial"/>
                <a:ea typeface="Arial"/>
                <a:cs typeface="Arial"/>
                <a:sym typeface="Arial"/>
              </a:defRPr>
            </a:lvl4pPr>
            <a:lvl5pPr indent="0" lvl="4" marL="0" marR="0" rtl="0" algn="r">
              <a:spcBef>
                <a:spcPts val="0"/>
              </a:spcBef>
              <a:buNone/>
              <a:defRPr b="0" i="0" sz="1100" u="none" cap="none" strike="noStrike">
                <a:solidFill>
                  <a:schemeClr val="lt1"/>
                </a:solidFill>
                <a:latin typeface="Arial"/>
                <a:ea typeface="Arial"/>
                <a:cs typeface="Arial"/>
                <a:sym typeface="Arial"/>
              </a:defRPr>
            </a:lvl5pPr>
            <a:lvl6pPr indent="0" lvl="5" marL="0" marR="0" rtl="0" algn="r">
              <a:spcBef>
                <a:spcPts val="0"/>
              </a:spcBef>
              <a:buNone/>
              <a:defRPr b="0" i="0" sz="1100" u="none" cap="none" strike="noStrike">
                <a:solidFill>
                  <a:schemeClr val="lt1"/>
                </a:solidFill>
                <a:latin typeface="Arial"/>
                <a:ea typeface="Arial"/>
                <a:cs typeface="Arial"/>
                <a:sym typeface="Arial"/>
              </a:defRPr>
            </a:lvl6pPr>
            <a:lvl7pPr indent="0" lvl="6" marL="0" marR="0" rtl="0" algn="r">
              <a:spcBef>
                <a:spcPts val="0"/>
              </a:spcBef>
              <a:buNone/>
              <a:defRPr b="0" i="0" sz="1100" u="none" cap="none" strike="noStrike">
                <a:solidFill>
                  <a:schemeClr val="lt1"/>
                </a:solidFill>
                <a:latin typeface="Arial"/>
                <a:ea typeface="Arial"/>
                <a:cs typeface="Arial"/>
                <a:sym typeface="Arial"/>
              </a:defRPr>
            </a:lvl7pPr>
            <a:lvl8pPr indent="0" lvl="7" marL="0" marR="0" rtl="0" algn="r">
              <a:spcBef>
                <a:spcPts val="0"/>
              </a:spcBef>
              <a:buNone/>
              <a:defRPr b="0" i="0" sz="1100" u="none" cap="none" strike="noStrike">
                <a:solidFill>
                  <a:schemeClr val="lt1"/>
                </a:solidFill>
                <a:latin typeface="Arial"/>
                <a:ea typeface="Arial"/>
                <a:cs typeface="Arial"/>
                <a:sym typeface="Arial"/>
              </a:defRPr>
            </a:lvl8pPr>
            <a:lvl9pPr indent="0" lvl="8" marL="0" marR="0" rtl="0" algn="r">
              <a:spcBef>
                <a:spcPts val="0"/>
              </a:spcBef>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6151444" y="4748294"/>
            <a:ext cx="2959840" cy="1631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p:nvPr>
            <p:ph type="title"/>
          </p:nvPr>
        </p:nvSpPr>
        <p:spPr>
          <a:xfrm>
            <a:off x="483008" y="584668"/>
            <a:ext cx="8177981" cy="1172951"/>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fontScale="90000"/>
          </a:bodyPr>
          <a:lstStyle/>
          <a:p>
            <a:pPr indent="0" lvl="0" marL="0" rtl="0" algn="ctr">
              <a:lnSpc>
                <a:spcPct val="90000"/>
              </a:lnSpc>
              <a:spcBef>
                <a:spcPts val="0"/>
              </a:spcBef>
              <a:spcAft>
                <a:spcPts val="0"/>
              </a:spcAft>
              <a:buClr>
                <a:schemeClr val="lt1"/>
              </a:buClr>
              <a:buSzPct val="150000"/>
              <a:buFont typeface="Arial"/>
              <a:buNone/>
            </a:pPr>
            <a:r>
              <a:rPr b="1" lang="en" sz="2200"/>
              <a:t>The Data Analysis and Visualization of the Most Recent Updated Videos on Bilibili</a:t>
            </a:r>
            <a:endParaRPr b="1" sz="2200"/>
          </a:p>
          <a:p>
            <a:pPr indent="0" lvl="0" marL="0" rtl="0" algn="ctr">
              <a:lnSpc>
                <a:spcPct val="90000"/>
              </a:lnSpc>
              <a:spcBef>
                <a:spcPts val="0"/>
              </a:spcBef>
              <a:spcAft>
                <a:spcPts val="0"/>
              </a:spcAft>
              <a:buClr>
                <a:schemeClr val="lt1"/>
              </a:buClr>
              <a:buSzPct val="275000"/>
              <a:buFont typeface="Arial"/>
              <a:buNone/>
            </a:pPr>
            <a:r>
              <a:rPr lang="en" sz="1200">
                <a:solidFill>
                  <a:srgbClr val="FFFFFF"/>
                </a:solidFill>
              </a:rPr>
              <a:t>STAS401 Tableau Project Presentation</a:t>
            </a:r>
            <a:endParaRPr>
              <a:solidFill>
                <a:srgbClr val="FFFFFF"/>
              </a:solidFill>
            </a:endParaRPr>
          </a:p>
        </p:txBody>
      </p:sp>
      <p:sp>
        <p:nvSpPr>
          <p:cNvPr id="129" name="Google Shape;129;p25"/>
          <p:cNvSpPr txBox="1"/>
          <p:nvPr>
            <p:ph idx="1" type="body"/>
          </p:nvPr>
        </p:nvSpPr>
        <p:spPr>
          <a:xfrm>
            <a:off x="1560908" y="2156870"/>
            <a:ext cx="6022181" cy="666324"/>
          </a:xfrm>
          <a:prstGeom prst="rect">
            <a:avLst/>
          </a:prstGeom>
          <a:noFill/>
          <a:ln>
            <a:noFill/>
          </a:ln>
        </p:spPr>
        <p:txBody>
          <a:bodyPr anchorCtr="0" anchor="t" bIns="34275" lIns="68575" spcFirstLastPara="1" rIns="68575" wrap="square" tIns="34275">
            <a:normAutofit/>
          </a:bodyPr>
          <a:lstStyle/>
          <a:p>
            <a:pPr indent="0" lvl="0" marL="0" rtl="0" algn="ctr">
              <a:lnSpc>
                <a:spcPct val="110000"/>
              </a:lnSpc>
              <a:spcBef>
                <a:spcPts val="0"/>
              </a:spcBef>
              <a:spcAft>
                <a:spcPts val="0"/>
              </a:spcAft>
              <a:buSzPts val="2500"/>
              <a:buNone/>
            </a:pPr>
            <a:r>
              <a:rPr lang="en"/>
              <a:t>Boqing Zheng, Shuhe Wang, Xingyu Shen</a:t>
            </a:r>
            <a:endParaRPr/>
          </a:p>
        </p:txBody>
      </p:sp>
      <p:sp>
        <p:nvSpPr>
          <p:cNvPr id="130" name="Google Shape;130;p25"/>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a:bodyPr>
          <a:lstStyle/>
          <a:p>
            <a:pPr indent="0" lvl="0" marL="0" rtl="0" algn="ctr">
              <a:lnSpc>
                <a:spcPct val="110000"/>
              </a:lnSpc>
              <a:spcBef>
                <a:spcPts val="0"/>
              </a:spcBef>
              <a:spcAft>
                <a:spcPts val="0"/>
              </a:spcAft>
              <a:buSzPts val="1800"/>
              <a:buNone/>
            </a:pPr>
            <a:r>
              <a:rPr lang="en"/>
              <a:t>Data Science</a:t>
            </a:r>
            <a:endParaRPr/>
          </a:p>
          <a:p>
            <a:pPr indent="0" lvl="0" marL="0" rtl="0" algn="ctr">
              <a:lnSpc>
                <a:spcPct val="110000"/>
              </a:lnSpc>
              <a:spcBef>
                <a:spcPts val="800"/>
              </a:spcBef>
              <a:spcAft>
                <a:spcPts val="0"/>
              </a:spcAft>
              <a:buSzPts val="1800"/>
              <a:buNone/>
            </a:pPr>
            <a:r>
              <a:rPr lang="en"/>
              <a:t>Duke Kunshan University</a:t>
            </a:r>
            <a:endParaRPr/>
          </a:p>
        </p:txBody>
      </p:sp>
      <p:sp>
        <p:nvSpPr>
          <p:cNvPr id="131" name="Google Shape;131;p25"/>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p>
            <a:pPr indent="0" lvl="0" marL="0" rtl="0" algn="ctr">
              <a:lnSpc>
                <a:spcPct val="110000"/>
              </a:lnSpc>
              <a:spcBef>
                <a:spcPts val="0"/>
              </a:spcBef>
              <a:spcAft>
                <a:spcPts val="0"/>
              </a:spcAft>
              <a:buSzPts val="2500"/>
              <a:buNone/>
            </a:pPr>
            <a:r>
              <a:rPr lang="en"/>
              <a:t>Feb 10</a:t>
            </a:r>
            <a:r>
              <a:rPr lang="en"/>
              <a:t>,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33" name="Google Shape;233;p34"/>
          <p:cNvSpPr txBox="1"/>
          <p:nvPr>
            <p:ph idx="1" type="body"/>
          </p:nvPr>
        </p:nvSpPr>
        <p:spPr>
          <a:xfrm>
            <a:off x="1249938" y="796400"/>
            <a:ext cx="6644100" cy="303000"/>
          </a:xfrm>
          <a:prstGeom prst="rect">
            <a:avLst/>
          </a:prstGeom>
          <a:noFill/>
          <a:ln>
            <a:noFill/>
          </a:ln>
        </p:spPr>
        <p:txBody>
          <a:bodyPr anchorCtr="0" anchor="t" bIns="34275" lIns="68575" spcFirstLastPara="1" rIns="68575" wrap="square" tIns="34275">
            <a:normAutofit fontScale="85000"/>
          </a:bodyPr>
          <a:lstStyle/>
          <a:p>
            <a:pPr indent="-309562" lvl="0" marL="457200" rtl="0" algn="l">
              <a:lnSpc>
                <a:spcPct val="110000"/>
              </a:lnSpc>
              <a:spcBef>
                <a:spcPts val="0"/>
              </a:spcBef>
              <a:spcAft>
                <a:spcPts val="0"/>
              </a:spcAft>
              <a:buClr>
                <a:schemeClr val="dk1"/>
              </a:buClr>
              <a:buSzPct val="100000"/>
              <a:buAutoNum type="arabicParenBoth"/>
            </a:pPr>
            <a:r>
              <a:rPr lang="en" sz="1500"/>
              <a:t>The dot plots of relationship between the audience feedback and number of views:</a:t>
            </a:r>
            <a:endParaRPr sz="1500"/>
          </a:p>
        </p:txBody>
      </p:sp>
      <p:sp>
        <p:nvSpPr>
          <p:cNvPr id="234" name="Google Shape;234;p34"/>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35" name="Google Shape;235;p34"/>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1"/>
              </a:buClr>
              <a:buSzPts val="1100"/>
              <a:buFont typeface="Arial"/>
              <a:buNone/>
            </a:pPr>
            <a:r>
              <a:rPr lang="en"/>
              <a:t>Results</a:t>
            </a:r>
            <a:endParaRPr/>
          </a:p>
        </p:txBody>
      </p:sp>
      <p:sp>
        <p:nvSpPr>
          <p:cNvPr id="236" name="Google Shape;236;p34"/>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4"/>
          <p:cNvPicPr preferRelativeResize="0"/>
          <p:nvPr/>
        </p:nvPicPr>
        <p:blipFill>
          <a:blip r:embed="rId3">
            <a:alphaModFix/>
          </a:blip>
          <a:stretch>
            <a:fillRect/>
          </a:stretch>
        </p:blipFill>
        <p:spPr>
          <a:xfrm>
            <a:off x="1374487" y="1119849"/>
            <a:ext cx="6395025" cy="1564475"/>
          </a:xfrm>
          <a:prstGeom prst="rect">
            <a:avLst/>
          </a:prstGeom>
          <a:noFill/>
          <a:ln>
            <a:noFill/>
          </a:ln>
        </p:spPr>
      </p:pic>
      <p:sp>
        <p:nvSpPr>
          <p:cNvPr id="238" name="Google Shape;238;p34"/>
          <p:cNvSpPr txBox="1"/>
          <p:nvPr/>
        </p:nvSpPr>
        <p:spPr>
          <a:xfrm>
            <a:off x="1381938" y="2704775"/>
            <a:ext cx="6380100" cy="27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User task: </a:t>
            </a:r>
            <a:r>
              <a:rPr lang="en" sz="1200">
                <a:solidFill>
                  <a:schemeClr val="dk1"/>
                </a:solidFill>
                <a:latin typeface="Times New Roman"/>
                <a:ea typeface="Times New Roman"/>
                <a:cs typeface="Times New Roman"/>
                <a:sym typeface="Times New Roman"/>
              </a:rPr>
              <a:t>Find the relationship between elements of the audience feedback and the number of views.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This dot plot shows the relationship between the response of the audience towards the videos and the number of views.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Why: </a:t>
            </a:r>
            <a:r>
              <a:rPr lang="en" sz="1200">
                <a:solidFill>
                  <a:schemeClr val="dk1"/>
                </a:solidFill>
                <a:latin typeface="Times New Roman"/>
                <a:ea typeface="Times New Roman"/>
                <a:cs typeface="Times New Roman"/>
                <a:sym typeface="Times New Roman"/>
              </a:rPr>
              <a:t>Seeing from the plot, users can figure out that the number of views is positively correlated to the number of the elements included in the response of the audience. The gradient of the trend line between share and view is </a:t>
            </a:r>
            <a:r>
              <a:rPr lang="en" sz="1200">
                <a:solidFill>
                  <a:schemeClr val="dk1"/>
                </a:solidFill>
                <a:latin typeface="Times New Roman"/>
                <a:ea typeface="Times New Roman"/>
                <a:cs typeface="Times New Roman"/>
                <a:sym typeface="Times New Roman"/>
              </a:rPr>
              <a:t>obviously</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higher, which shows that the number of share can increase the number of views dramatically.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How:</a:t>
            </a:r>
            <a:r>
              <a:rPr lang="en" sz="1200">
                <a:solidFill>
                  <a:schemeClr val="dk1"/>
                </a:solidFill>
                <a:latin typeface="Times New Roman"/>
                <a:ea typeface="Times New Roman"/>
                <a:cs typeface="Times New Roman"/>
                <a:sym typeface="Times New Roman"/>
              </a:rPr>
              <a:t> The audience can grasp the information by observing the distribution of the dots, finding the relationship between its abscissa and y-coordinate, and according to the trend line.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44" name="Google Shape;244;p35"/>
          <p:cNvSpPr txBox="1"/>
          <p:nvPr>
            <p:ph idx="1" type="body"/>
          </p:nvPr>
        </p:nvSpPr>
        <p:spPr>
          <a:xfrm>
            <a:off x="737350" y="965650"/>
            <a:ext cx="7334400" cy="7347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rPr lang="en" sz="1500"/>
              <a:t>(2)  The symbol map of the number of videos published in different regions:</a:t>
            </a:r>
            <a:endParaRPr sz="1500"/>
          </a:p>
        </p:txBody>
      </p:sp>
      <p:sp>
        <p:nvSpPr>
          <p:cNvPr id="245" name="Google Shape;245;p35"/>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46" name="Google Shape;246;p35"/>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SzPts val="1100"/>
              <a:buNone/>
            </a:pPr>
            <a:r>
              <a:rPr lang="en"/>
              <a:t>Results</a:t>
            </a:r>
            <a:endParaRPr/>
          </a:p>
        </p:txBody>
      </p:sp>
      <p:sp>
        <p:nvSpPr>
          <p:cNvPr id="247" name="Google Shape;247;p35"/>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5"/>
          <p:cNvPicPr preferRelativeResize="0"/>
          <p:nvPr/>
        </p:nvPicPr>
        <p:blipFill>
          <a:blip r:embed="rId3">
            <a:alphaModFix/>
          </a:blip>
          <a:stretch>
            <a:fillRect/>
          </a:stretch>
        </p:blipFill>
        <p:spPr>
          <a:xfrm>
            <a:off x="557248" y="1700350"/>
            <a:ext cx="3907840" cy="2549862"/>
          </a:xfrm>
          <a:prstGeom prst="rect">
            <a:avLst/>
          </a:prstGeom>
          <a:noFill/>
          <a:ln>
            <a:noFill/>
          </a:ln>
        </p:spPr>
      </p:pic>
      <p:sp>
        <p:nvSpPr>
          <p:cNvPr id="249" name="Google Shape;249;p35"/>
          <p:cNvSpPr txBox="1"/>
          <p:nvPr/>
        </p:nvSpPr>
        <p:spPr>
          <a:xfrm>
            <a:off x="4946025" y="1742425"/>
            <a:ext cx="3742500" cy="24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User task:</a:t>
            </a:r>
            <a:r>
              <a:rPr lang="en" sz="1200">
                <a:solidFill>
                  <a:schemeClr val="dk1"/>
                </a:solidFill>
                <a:latin typeface="Times New Roman"/>
                <a:ea typeface="Times New Roman"/>
                <a:cs typeface="Times New Roman"/>
                <a:sym typeface="Times New Roman"/>
              </a:rPr>
              <a:t> Observe the amount of videos published on Bilibili in different regions.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This is a map with symbols of the number of videos published in different regions.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Why:</a:t>
            </a:r>
            <a:r>
              <a:rPr lang="en" sz="1200">
                <a:solidFill>
                  <a:schemeClr val="dk1"/>
                </a:solidFill>
                <a:latin typeface="Times New Roman"/>
                <a:ea typeface="Times New Roman"/>
                <a:cs typeface="Times New Roman"/>
                <a:sym typeface="Times New Roman"/>
              </a:rPr>
              <a:t> Users will see that Beijing, Shanghai, and Guangdong are the three regions that have the most publications. It shows a trend that the regions with high developing speed and advanced technology may have more publications on Bilibili.</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How: </a:t>
            </a:r>
            <a:r>
              <a:rPr lang="en" sz="1200">
                <a:solidFill>
                  <a:schemeClr val="dk1"/>
                </a:solidFill>
                <a:latin typeface="Times New Roman"/>
                <a:ea typeface="Times New Roman"/>
                <a:cs typeface="Times New Roman"/>
                <a:sym typeface="Times New Roman"/>
              </a:rPr>
              <a:t>Users can see the amount of videos published in each region by the area and color saturation of each dot.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55" name="Google Shape;255;p36"/>
          <p:cNvSpPr txBox="1"/>
          <p:nvPr>
            <p:ph idx="1" type="body"/>
          </p:nvPr>
        </p:nvSpPr>
        <p:spPr>
          <a:xfrm>
            <a:off x="737350" y="965650"/>
            <a:ext cx="7334400" cy="7347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rPr lang="en" sz="1500"/>
              <a:t>(3)  The line chart of the characteristics of the videos published in different hours</a:t>
            </a:r>
            <a:endParaRPr sz="1500"/>
          </a:p>
        </p:txBody>
      </p:sp>
      <p:sp>
        <p:nvSpPr>
          <p:cNvPr id="256" name="Google Shape;256;p36"/>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57" name="Google Shape;257;p36"/>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Results</a:t>
            </a:r>
            <a:endParaRPr/>
          </a:p>
        </p:txBody>
      </p:sp>
      <p:sp>
        <p:nvSpPr>
          <p:cNvPr id="258" name="Google Shape;258;p36"/>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36"/>
          <p:cNvPicPr preferRelativeResize="0"/>
          <p:nvPr/>
        </p:nvPicPr>
        <p:blipFill>
          <a:blip r:embed="rId3">
            <a:alphaModFix/>
          </a:blip>
          <a:stretch>
            <a:fillRect/>
          </a:stretch>
        </p:blipFill>
        <p:spPr>
          <a:xfrm>
            <a:off x="942464" y="1415625"/>
            <a:ext cx="3426175" cy="3168200"/>
          </a:xfrm>
          <a:prstGeom prst="rect">
            <a:avLst/>
          </a:prstGeom>
          <a:noFill/>
          <a:ln>
            <a:noFill/>
          </a:ln>
        </p:spPr>
      </p:pic>
      <p:sp>
        <p:nvSpPr>
          <p:cNvPr id="260" name="Google Shape;260;p36"/>
          <p:cNvSpPr txBox="1"/>
          <p:nvPr/>
        </p:nvSpPr>
        <p:spPr>
          <a:xfrm>
            <a:off x="5077675" y="1700350"/>
            <a:ext cx="3639000" cy="24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User task:</a:t>
            </a:r>
            <a:r>
              <a:rPr lang="en" sz="1200">
                <a:solidFill>
                  <a:schemeClr val="dk1"/>
                </a:solidFill>
                <a:latin typeface="Times New Roman"/>
                <a:ea typeface="Times New Roman"/>
                <a:cs typeface="Times New Roman"/>
                <a:sym typeface="Times New Roman"/>
              </a:rPr>
              <a:t> Observe the amount of videos published on Bilibili in different regions.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This is a map with symbols of the number of videos published in different regions.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Why:</a:t>
            </a:r>
            <a:r>
              <a:rPr lang="en" sz="1200">
                <a:solidFill>
                  <a:schemeClr val="dk1"/>
                </a:solidFill>
                <a:latin typeface="Times New Roman"/>
                <a:ea typeface="Times New Roman"/>
                <a:cs typeface="Times New Roman"/>
                <a:sym typeface="Times New Roman"/>
              </a:rPr>
              <a:t> Users will see that Beijing, Shanghai, and Guangdong are the three regions that have the most publications. It shows a trend that the regions with high developing speed and advanced technology may have more publications on Bilibili.</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How: </a:t>
            </a:r>
            <a:r>
              <a:rPr lang="en" sz="1200">
                <a:solidFill>
                  <a:schemeClr val="dk1"/>
                </a:solidFill>
                <a:latin typeface="Times New Roman"/>
                <a:ea typeface="Times New Roman"/>
                <a:cs typeface="Times New Roman"/>
                <a:sym typeface="Times New Roman"/>
              </a:rPr>
              <a:t>Users can see the amount of videos published in each region by the area and color saturation of each dot.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66" name="Google Shape;266;p37"/>
          <p:cNvSpPr txBox="1"/>
          <p:nvPr>
            <p:ph idx="1" type="body"/>
          </p:nvPr>
        </p:nvSpPr>
        <p:spPr>
          <a:xfrm>
            <a:off x="737350" y="965650"/>
            <a:ext cx="7334400" cy="7347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lang="en" sz="1500"/>
              <a:t>(4)   The bar plot of average duration of the videos from different categories:</a:t>
            </a:r>
            <a:endParaRPr sz="1500"/>
          </a:p>
        </p:txBody>
      </p:sp>
      <p:sp>
        <p:nvSpPr>
          <p:cNvPr id="267" name="Google Shape;267;p37"/>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68" name="Google Shape;268;p37"/>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Results</a:t>
            </a:r>
            <a:endParaRPr/>
          </a:p>
        </p:txBody>
      </p:sp>
      <p:sp>
        <p:nvSpPr>
          <p:cNvPr id="269" name="Google Shape;269;p37"/>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7"/>
          <p:cNvPicPr preferRelativeResize="0"/>
          <p:nvPr/>
        </p:nvPicPr>
        <p:blipFill>
          <a:blip r:embed="rId3">
            <a:alphaModFix/>
          </a:blip>
          <a:stretch>
            <a:fillRect/>
          </a:stretch>
        </p:blipFill>
        <p:spPr>
          <a:xfrm>
            <a:off x="675800" y="1337300"/>
            <a:ext cx="3220405" cy="3185400"/>
          </a:xfrm>
          <a:prstGeom prst="rect">
            <a:avLst/>
          </a:prstGeom>
          <a:noFill/>
          <a:ln>
            <a:noFill/>
          </a:ln>
        </p:spPr>
      </p:pic>
      <p:sp>
        <p:nvSpPr>
          <p:cNvPr id="271" name="Google Shape;271;p37"/>
          <p:cNvSpPr txBox="1"/>
          <p:nvPr/>
        </p:nvSpPr>
        <p:spPr>
          <a:xfrm>
            <a:off x="4240800" y="1466900"/>
            <a:ext cx="4739100" cy="25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User task: </a:t>
            </a:r>
            <a:r>
              <a:rPr lang="en" sz="1200">
                <a:solidFill>
                  <a:schemeClr val="dk1"/>
                </a:solidFill>
                <a:latin typeface="Times New Roman"/>
                <a:ea typeface="Times New Roman"/>
                <a:cs typeface="Times New Roman"/>
                <a:sym typeface="Times New Roman"/>
              </a:rPr>
              <a:t>Retrieving value, characterizin</a:t>
            </a:r>
            <a:r>
              <a:rPr lang="en" sz="1200">
                <a:solidFill>
                  <a:schemeClr val="dk1"/>
                </a:solidFill>
                <a:latin typeface="Times New Roman"/>
                <a:ea typeface="Times New Roman"/>
                <a:cs typeface="Times New Roman"/>
                <a:sym typeface="Times New Roman"/>
              </a:rPr>
              <a:t>g </a:t>
            </a:r>
            <a:r>
              <a:rPr lang="en" sz="1200">
                <a:solidFill>
                  <a:schemeClr val="dk1"/>
                </a:solidFill>
                <a:latin typeface="Times New Roman"/>
                <a:ea typeface="Times New Roman"/>
                <a:cs typeface="Times New Roman"/>
                <a:sym typeface="Times New Roman"/>
              </a:rPr>
              <a:t>distribution.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 </a:t>
            </a:r>
            <a:r>
              <a:rPr lang="en" sz="1200">
                <a:solidFill>
                  <a:schemeClr val="dk1"/>
                </a:solidFill>
                <a:latin typeface="Times New Roman"/>
                <a:ea typeface="Times New Roman"/>
                <a:cs typeface="Times New Roman"/>
                <a:sym typeface="Times New Roman"/>
              </a:rPr>
              <a:t>top 10 average video duration and video categories.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Why: </a:t>
            </a:r>
            <a:r>
              <a:rPr lang="en" sz="1200">
                <a:solidFill>
                  <a:schemeClr val="dk1"/>
                </a:solidFill>
                <a:latin typeface="Times New Roman"/>
                <a:ea typeface="Times New Roman"/>
                <a:cs typeface="Times New Roman"/>
                <a:sym typeface="Times New Roman"/>
              </a:rPr>
              <a:t>Discover the distribution and rank of the average video duration of different categories.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Long: educational videos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Short: entertainment videos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How:</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X-axis: categories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Y-axis: the average video duration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height and color intensity reflect the magnitude of duration.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77" name="Google Shape;277;p38"/>
          <p:cNvSpPr txBox="1"/>
          <p:nvPr>
            <p:ph idx="1" type="body"/>
          </p:nvPr>
        </p:nvSpPr>
        <p:spPr>
          <a:xfrm>
            <a:off x="737350" y="965650"/>
            <a:ext cx="7334400" cy="7347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rPr lang="en" sz="1500"/>
              <a:t>(5)  The treemap of the top 20 popular video categories:</a:t>
            </a:r>
            <a:endParaRPr sz="1500"/>
          </a:p>
        </p:txBody>
      </p:sp>
      <p:sp>
        <p:nvSpPr>
          <p:cNvPr id="278" name="Google Shape;278;p38"/>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79" name="Google Shape;279;p38"/>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Results</a:t>
            </a:r>
            <a:endParaRPr/>
          </a:p>
        </p:txBody>
      </p:sp>
      <p:sp>
        <p:nvSpPr>
          <p:cNvPr id="280" name="Google Shape;280;p38"/>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38"/>
          <p:cNvPicPr preferRelativeResize="0"/>
          <p:nvPr/>
        </p:nvPicPr>
        <p:blipFill>
          <a:blip r:embed="rId3">
            <a:alphaModFix/>
          </a:blip>
          <a:stretch>
            <a:fillRect/>
          </a:stretch>
        </p:blipFill>
        <p:spPr>
          <a:xfrm>
            <a:off x="553626" y="1626725"/>
            <a:ext cx="4241950" cy="2632100"/>
          </a:xfrm>
          <a:prstGeom prst="rect">
            <a:avLst/>
          </a:prstGeom>
          <a:noFill/>
          <a:ln>
            <a:noFill/>
          </a:ln>
        </p:spPr>
      </p:pic>
      <p:sp>
        <p:nvSpPr>
          <p:cNvPr id="282" name="Google Shape;282;p38"/>
          <p:cNvSpPr txBox="1"/>
          <p:nvPr/>
        </p:nvSpPr>
        <p:spPr>
          <a:xfrm>
            <a:off x="4852000" y="1523300"/>
            <a:ext cx="4175100" cy="209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User task</a:t>
            </a:r>
            <a:r>
              <a:rPr lang="en" sz="1200">
                <a:solidFill>
                  <a:schemeClr val="dk1"/>
                </a:solidFill>
                <a:latin typeface="Times New Roman"/>
                <a:ea typeface="Times New Roman"/>
                <a:cs typeface="Times New Roman"/>
                <a:sym typeface="Times New Roman"/>
              </a:rPr>
              <a:t>: rank</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The total number of videos posted on each category.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Why</a:t>
            </a:r>
            <a:r>
              <a:rPr lang="en" sz="1200">
                <a:solidFill>
                  <a:schemeClr val="dk1"/>
                </a:solidFill>
                <a:latin typeface="Times New Roman"/>
                <a:ea typeface="Times New Roman"/>
                <a:cs typeface="Times New Roman"/>
                <a:sym typeface="Times New Roman"/>
              </a:rPr>
              <a:t>: Gauge </a:t>
            </a:r>
            <a:r>
              <a:rPr lang="en" sz="1200">
                <a:solidFill>
                  <a:schemeClr val="dk1"/>
                </a:solidFill>
                <a:latin typeface="Times New Roman"/>
                <a:ea typeface="Times New Roman"/>
                <a:cs typeface="Times New Roman"/>
                <a:sym typeface="Times New Roman"/>
              </a:rPr>
              <a:t>video</a:t>
            </a:r>
            <a:r>
              <a:rPr lang="en" sz="1200">
                <a:solidFill>
                  <a:schemeClr val="dk1"/>
                </a:solidFill>
                <a:latin typeface="Times New Roman"/>
                <a:ea typeface="Times New Roman"/>
                <a:cs typeface="Times New Roman"/>
                <a:sym typeface="Times New Roman"/>
              </a:rPr>
              <a:t> popularity.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Game videos and daily record videos are more published.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How</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Text indicates category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Size </a:t>
            </a:r>
            <a:r>
              <a:rPr lang="en" sz="1200">
                <a:solidFill>
                  <a:schemeClr val="dk1"/>
                </a:solidFill>
                <a:latin typeface="Times New Roman"/>
                <a:ea typeface="Times New Roman"/>
                <a:cs typeface="Times New Roman"/>
                <a:sym typeface="Times New Roman"/>
              </a:rPr>
              <a:t>and color reflect the magnitude of number of videos.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Results</a:t>
            </a:r>
            <a:endParaRPr/>
          </a:p>
        </p:txBody>
      </p:sp>
      <p:sp>
        <p:nvSpPr>
          <p:cNvPr id="288" name="Google Shape;288;p39"/>
          <p:cNvSpPr txBox="1"/>
          <p:nvPr>
            <p:ph idx="1" type="body"/>
          </p:nvPr>
        </p:nvSpPr>
        <p:spPr>
          <a:xfrm>
            <a:off x="737350" y="965650"/>
            <a:ext cx="7334400" cy="7347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rPr lang="en" sz="1500"/>
              <a:t>(6)  The word cloud of the most frequently used keywords in the publisher’s posts:</a:t>
            </a:r>
            <a:endParaRPr sz="1500"/>
          </a:p>
          <a:p>
            <a:pPr indent="0" lvl="0" marL="0" rtl="0" algn="l">
              <a:lnSpc>
                <a:spcPct val="110000"/>
              </a:lnSpc>
              <a:spcBef>
                <a:spcPts val="0"/>
              </a:spcBef>
              <a:spcAft>
                <a:spcPts val="0"/>
              </a:spcAft>
              <a:buNone/>
            </a:pPr>
            <a:r>
              <a:t/>
            </a:r>
            <a:endParaRPr sz="1200"/>
          </a:p>
        </p:txBody>
      </p:sp>
      <p:sp>
        <p:nvSpPr>
          <p:cNvPr id="289" name="Google Shape;289;p39"/>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90" name="Google Shape;290;p39"/>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SzPts val="1100"/>
              <a:buNone/>
            </a:pPr>
            <a:r>
              <a:rPr lang="en"/>
              <a:t>Results</a:t>
            </a:r>
            <a:endParaRPr/>
          </a:p>
        </p:txBody>
      </p:sp>
      <p:sp>
        <p:nvSpPr>
          <p:cNvPr id="291" name="Google Shape;291;p39"/>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92" name="Google Shape;292;p39"/>
          <p:cNvPicPr preferRelativeResize="0"/>
          <p:nvPr/>
        </p:nvPicPr>
        <p:blipFill>
          <a:blip r:embed="rId3">
            <a:alphaModFix/>
          </a:blip>
          <a:stretch>
            <a:fillRect/>
          </a:stretch>
        </p:blipFill>
        <p:spPr>
          <a:xfrm>
            <a:off x="381903" y="1733737"/>
            <a:ext cx="4290700" cy="2139575"/>
          </a:xfrm>
          <a:prstGeom prst="rect">
            <a:avLst/>
          </a:prstGeom>
          <a:noFill/>
          <a:ln>
            <a:noFill/>
          </a:ln>
        </p:spPr>
      </p:pic>
      <p:sp>
        <p:nvSpPr>
          <p:cNvPr id="293" name="Google Shape;293;p39"/>
          <p:cNvSpPr txBox="1"/>
          <p:nvPr/>
        </p:nvSpPr>
        <p:spPr>
          <a:xfrm>
            <a:off x="4795575" y="1692550"/>
            <a:ext cx="4363200" cy="25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User task: </a:t>
            </a:r>
            <a:r>
              <a:rPr lang="en" sz="1200">
                <a:solidFill>
                  <a:schemeClr val="dk1"/>
                </a:solidFill>
                <a:latin typeface="Times New Roman"/>
                <a:ea typeface="Times New Roman"/>
                <a:cs typeface="Times New Roman"/>
                <a:sym typeface="Times New Roman"/>
              </a:rPr>
              <a:t>Sort and find extremum.</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What: </a:t>
            </a:r>
            <a:r>
              <a:rPr lang="en" sz="1200">
                <a:solidFill>
                  <a:schemeClr val="dk1"/>
                </a:solidFill>
                <a:latin typeface="Times New Roman"/>
                <a:ea typeface="Times New Roman"/>
                <a:cs typeface="Times New Roman"/>
                <a:sym typeface="Times New Roman"/>
              </a:rPr>
              <a:t>The keywords and the number of times in the video promotion.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Why: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Top 3: “</a:t>
            </a:r>
            <a:r>
              <a:rPr lang="en" sz="1200">
                <a:solidFill>
                  <a:schemeClr val="dk1"/>
                </a:solidFill>
              </a:rPr>
              <a:t>动画</a:t>
            </a:r>
            <a:r>
              <a:rPr lang="en" sz="1200">
                <a:solidFill>
                  <a:schemeClr val="dk1"/>
                </a:solidFill>
                <a:latin typeface="Times New Roman"/>
                <a:ea typeface="Times New Roman"/>
                <a:cs typeface="Times New Roman"/>
                <a:sym typeface="Times New Roman"/>
              </a:rPr>
              <a:t>/</a:t>
            </a:r>
            <a:r>
              <a:rPr lang="en" sz="1200">
                <a:solidFill>
                  <a:schemeClr val="dk1"/>
                </a:solidFill>
              </a:rPr>
              <a:t>新番</a:t>
            </a:r>
            <a:r>
              <a:rPr lang="en" sz="1200">
                <a:solidFill>
                  <a:schemeClr val="dk1"/>
                </a:solidFill>
                <a:latin typeface="Times New Roman"/>
                <a:ea typeface="Times New Roman"/>
                <a:cs typeface="Times New Roman"/>
                <a:sym typeface="Times New Roman"/>
              </a:rPr>
              <a:t>” (animation), “</a:t>
            </a:r>
            <a:r>
              <a:rPr lang="en" sz="1200">
                <a:solidFill>
                  <a:schemeClr val="dk1"/>
                </a:solidFill>
              </a:rPr>
              <a:t>原神</a:t>
            </a:r>
            <a:r>
              <a:rPr lang="en" sz="1200">
                <a:solidFill>
                  <a:schemeClr val="dk1"/>
                </a:solidFill>
                <a:latin typeface="Times New Roman"/>
                <a:ea typeface="Times New Roman"/>
                <a:cs typeface="Times New Roman"/>
                <a:sym typeface="Times New Roman"/>
              </a:rPr>
              <a:t>” (a mobile game) and “</a:t>
            </a:r>
            <a:r>
              <a:rPr lang="en" sz="1200">
                <a:solidFill>
                  <a:schemeClr val="dk1"/>
                </a:solidFill>
              </a:rPr>
              <a:t>罗翔</a:t>
            </a:r>
            <a:r>
              <a:rPr lang="en" sz="1200">
                <a:solidFill>
                  <a:schemeClr val="dk1"/>
                </a:solidFill>
                <a:latin typeface="Times New Roman"/>
                <a:ea typeface="Times New Roman"/>
                <a:cs typeface="Times New Roman"/>
                <a:sym typeface="Times New Roman"/>
              </a:rPr>
              <a:t>” (a famous law professor)</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Frequent words: Publishers like to use exaggerated words such as “</a:t>
            </a:r>
            <a:r>
              <a:rPr lang="en" sz="1200">
                <a:solidFill>
                  <a:schemeClr val="dk1"/>
                </a:solidFill>
              </a:rPr>
              <a:t>无数</a:t>
            </a:r>
            <a:r>
              <a:rPr lang="en" sz="1200">
                <a:solidFill>
                  <a:schemeClr val="dk1"/>
                </a:solidFill>
                <a:latin typeface="Times New Roman"/>
                <a:ea typeface="Times New Roman"/>
                <a:cs typeface="Times New Roman"/>
                <a:sym typeface="Times New Roman"/>
              </a:rPr>
              <a:t>” (countless) to promote.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How: </a:t>
            </a:r>
            <a:r>
              <a:rPr lang="en" sz="1200">
                <a:solidFill>
                  <a:schemeClr val="dk1"/>
                </a:solidFill>
                <a:latin typeface="Times New Roman"/>
                <a:ea typeface="Times New Roman"/>
                <a:cs typeface="Times New Roman"/>
                <a:sym typeface="Times New Roman"/>
              </a:rPr>
              <a:t>The darker the color, the larger the font, the more times the word appears.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idx="1" type="body"/>
          </p:nvPr>
        </p:nvSpPr>
        <p:spPr>
          <a:xfrm>
            <a:off x="629841" y="981904"/>
            <a:ext cx="3868340" cy="617934"/>
          </a:xfrm>
          <a:prstGeom prst="rect">
            <a:avLst/>
          </a:prstGeom>
          <a:noFill/>
          <a:ln>
            <a:noFill/>
          </a:ln>
        </p:spPr>
        <p:txBody>
          <a:bodyPr anchorCtr="0" anchor="b" bIns="34275" lIns="68575" spcFirstLastPara="1" rIns="68575" wrap="square" tIns="34275">
            <a:normAutofit/>
          </a:bodyPr>
          <a:lstStyle/>
          <a:p>
            <a:pPr indent="0" lvl="0" marL="0" rtl="0" algn="l">
              <a:lnSpc>
                <a:spcPct val="110000"/>
              </a:lnSpc>
              <a:spcBef>
                <a:spcPts val="0"/>
              </a:spcBef>
              <a:spcAft>
                <a:spcPts val="0"/>
              </a:spcAft>
              <a:buSzPts val="2500"/>
              <a:buNone/>
            </a:pPr>
            <a:r>
              <a:rPr lang="en"/>
              <a:t>Advantages</a:t>
            </a:r>
            <a:endParaRPr/>
          </a:p>
        </p:txBody>
      </p:sp>
      <p:sp>
        <p:nvSpPr>
          <p:cNvPr id="299" name="Google Shape;299;p40"/>
          <p:cNvSpPr txBox="1"/>
          <p:nvPr>
            <p:ph idx="2" type="body"/>
          </p:nvPr>
        </p:nvSpPr>
        <p:spPr>
          <a:xfrm>
            <a:off x="629841" y="1599838"/>
            <a:ext cx="3868340" cy="2763441"/>
          </a:xfrm>
          <a:prstGeom prst="rect">
            <a:avLst/>
          </a:prstGeom>
          <a:noFill/>
          <a:ln>
            <a:noFill/>
          </a:ln>
        </p:spPr>
        <p:txBody>
          <a:bodyPr anchorCtr="0" anchor="t" bIns="34275" lIns="68575" spcFirstLastPara="1" rIns="68575" wrap="square" tIns="34275">
            <a:normAutofit/>
          </a:bodyPr>
          <a:lstStyle/>
          <a:p>
            <a:pPr indent="-234950" lvl="0" marL="177800" rtl="0" algn="l">
              <a:lnSpc>
                <a:spcPct val="115000"/>
              </a:lnSpc>
              <a:spcBef>
                <a:spcPts val="0"/>
              </a:spcBef>
              <a:spcAft>
                <a:spcPts val="0"/>
              </a:spcAft>
              <a:buSzPts val="2500"/>
              <a:buChar char="•"/>
            </a:pPr>
            <a:r>
              <a:rPr lang="en"/>
              <a:t>Our visualizations perfectly show the data we collected and answer our research questions.</a:t>
            </a:r>
            <a:endParaRPr/>
          </a:p>
        </p:txBody>
      </p:sp>
      <p:sp>
        <p:nvSpPr>
          <p:cNvPr id="300" name="Google Shape;300;p40"/>
          <p:cNvSpPr txBox="1"/>
          <p:nvPr>
            <p:ph idx="3" type="body"/>
          </p:nvPr>
        </p:nvSpPr>
        <p:spPr>
          <a:xfrm>
            <a:off x="4629150" y="981904"/>
            <a:ext cx="3887391" cy="617934"/>
          </a:xfrm>
          <a:prstGeom prst="rect">
            <a:avLst/>
          </a:prstGeom>
          <a:noFill/>
          <a:ln>
            <a:noFill/>
          </a:ln>
        </p:spPr>
        <p:txBody>
          <a:bodyPr anchorCtr="0" anchor="b" bIns="34275" lIns="68575" spcFirstLastPara="1" rIns="68575" wrap="square" tIns="34275">
            <a:normAutofit/>
          </a:bodyPr>
          <a:lstStyle/>
          <a:p>
            <a:pPr indent="0" lvl="0" marL="0" rtl="0" algn="l">
              <a:lnSpc>
                <a:spcPct val="110000"/>
              </a:lnSpc>
              <a:spcBef>
                <a:spcPts val="0"/>
              </a:spcBef>
              <a:spcAft>
                <a:spcPts val="0"/>
              </a:spcAft>
              <a:buSzPts val="2500"/>
              <a:buNone/>
            </a:pPr>
            <a:r>
              <a:rPr lang="en"/>
              <a:t>Limitations</a:t>
            </a:r>
            <a:endParaRPr/>
          </a:p>
        </p:txBody>
      </p:sp>
      <p:sp>
        <p:nvSpPr>
          <p:cNvPr id="301" name="Google Shape;301;p40"/>
          <p:cNvSpPr txBox="1"/>
          <p:nvPr>
            <p:ph idx="4" type="body"/>
          </p:nvPr>
        </p:nvSpPr>
        <p:spPr>
          <a:xfrm>
            <a:off x="4629150" y="1599838"/>
            <a:ext cx="3887400" cy="2763300"/>
          </a:xfrm>
          <a:prstGeom prst="rect">
            <a:avLst/>
          </a:prstGeom>
          <a:noFill/>
          <a:ln>
            <a:noFill/>
          </a:ln>
        </p:spPr>
        <p:txBody>
          <a:bodyPr anchorCtr="0" anchor="t" bIns="34275" lIns="68575" spcFirstLastPara="1" rIns="68575" wrap="square" tIns="34275">
            <a:normAutofit/>
          </a:bodyPr>
          <a:lstStyle/>
          <a:p>
            <a:pPr indent="-171450" lvl="0" marL="177800" rtl="0" algn="l">
              <a:lnSpc>
                <a:spcPct val="110000"/>
              </a:lnSpc>
              <a:spcBef>
                <a:spcPts val="0"/>
              </a:spcBef>
              <a:spcAft>
                <a:spcPts val="0"/>
              </a:spcAft>
              <a:buSzPts val="2500"/>
              <a:buChar char="•"/>
            </a:pPr>
            <a:r>
              <a:rPr lang="en"/>
              <a:t> Our data is not distributed across different days.</a:t>
            </a:r>
            <a:endParaRPr/>
          </a:p>
          <a:p>
            <a:pPr indent="-171450" lvl="0" marL="177800" rtl="0" algn="l">
              <a:spcBef>
                <a:spcPts val="0"/>
              </a:spcBef>
              <a:spcAft>
                <a:spcPts val="0"/>
              </a:spcAft>
              <a:buSzPts val="2500"/>
              <a:buChar char="•"/>
            </a:pPr>
            <a:r>
              <a:rPr lang="en"/>
              <a:t> Jieba package is not strong enough to separate some of the commonly used words by bilibili users.</a:t>
            </a:r>
            <a:endParaRPr/>
          </a:p>
        </p:txBody>
      </p:sp>
      <p:sp>
        <p:nvSpPr>
          <p:cNvPr id="302" name="Google Shape;302;p40"/>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Discussion</a:t>
            </a:r>
            <a:endParaRPr/>
          </a:p>
        </p:txBody>
      </p:sp>
      <p:sp>
        <p:nvSpPr>
          <p:cNvPr id="303" name="Google Shape;303;p40"/>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304" name="Google Shape;304;p40"/>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SzPts val="1100"/>
              <a:buNone/>
            </a:pPr>
            <a:r>
              <a:rPr lang="en"/>
              <a:t>Discussion</a:t>
            </a:r>
            <a:endParaRPr/>
          </a:p>
        </p:txBody>
      </p:sp>
      <p:sp>
        <p:nvSpPr>
          <p:cNvPr id="305" name="Google Shape;305;p40"/>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0" y="0"/>
            <a:ext cx="9144000" cy="680700"/>
          </a:xfrm>
          <a:prstGeom prst="rect">
            <a:avLst/>
          </a:prstGeom>
        </p:spPr>
        <p:txBody>
          <a:bodyPr anchorCtr="0" anchor="ctr" bIns="34275" lIns="68575" spcFirstLastPara="1" rIns="68575" wrap="square" tIns="205725">
            <a:normAutofit fontScale="90000"/>
          </a:bodyPr>
          <a:lstStyle/>
          <a:p>
            <a:pPr indent="0" lvl="0" marL="0" rtl="0" algn="l">
              <a:spcBef>
                <a:spcPts val="0"/>
              </a:spcBef>
              <a:spcAft>
                <a:spcPts val="0"/>
              </a:spcAft>
              <a:buNone/>
            </a:pPr>
            <a:r>
              <a:rPr lang="en"/>
              <a:t>References </a:t>
            </a:r>
            <a:endParaRPr/>
          </a:p>
        </p:txBody>
      </p:sp>
      <p:sp>
        <p:nvSpPr>
          <p:cNvPr id="311" name="Google Shape;311;p41"/>
          <p:cNvSpPr txBox="1"/>
          <p:nvPr/>
        </p:nvSpPr>
        <p:spPr>
          <a:xfrm>
            <a:off x="583350" y="1502700"/>
            <a:ext cx="7977300" cy="284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“Corporate Information.” n.d. Accessed February 5, 2023. https://ir.bilibili.com/en/corporate-information/.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Song, Shilin. n.d. “What Is Bilibili? A Look into One of China’s Largest Online Video Platforms - WalktheChat.” Accessed February 5, 2023. https://walkthechat.com/what-is-bilibili-a-look-into-one-of-chinas-largest-online-video-platforms/.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a:t>
            </a:r>
            <a:r>
              <a:rPr lang="en" sz="1200">
                <a:solidFill>
                  <a:schemeClr val="dk1"/>
                </a:solidFill>
              </a:rPr>
              <a:t>大揭秘！</a:t>
            </a:r>
            <a:r>
              <a:rPr lang="en" sz="1200">
                <a:solidFill>
                  <a:schemeClr val="dk1"/>
                </a:solidFill>
                <a:latin typeface="Times New Roman"/>
                <a:ea typeface="Times New Roman"/>
                <a:cs typeface="Times New Roman"/>
                <a:sym typeface="Times New Roman"/>
              </a:rPr>
              <a:t>B</a:t>
            </a:r>
            <a:r>
              <a:rPr lang="en" sz="1200">
                <a:solidFill>
                  <a:schemeClr val="dk1"/>
                </a:solidFill>
              </a:rPr>
              <a:t>站</a:t>
            </a:r>
            <a:r>
              <a:rPr lang="en" sz="1200">
                <a:solidFill>
                  <a:schemeClr val="dk1"/>
                </a:solidFill>
                <a:latin typeface="Times New Roman"/>
                <a:ea typeface="Times New Roman"/>
                <a:cs typeface="Times New Roman"/>
                <a:sym typeface="Times New Roman"/>
              </a:rPr>
              <a:t>‘</a:t>
            </a:r>
            <a:r>
              <a:rPr lang="en" sz="1200">
                <a:solidFill>
                  <a:schemeClr val="dk1"/>
                </a:solidFill>
              </a:rPr>
              <a:t>热门</a:t>
            </a:r>
            <a:r>
              <a:rPr lang="en" sz="1200">
                <a:solidFill>
                  <a:schemeClr val="dk1"/>
                </a:solidFill>
                <a:latin typeface="Times New Roman"/>
                <a:ea typeface="Times New Roman"/>
                <a:cs typeface="Times New Roman"/>
                <a:sym typeface="Times New Roman"/>
              </a:rPr>
              <a:t>’</a:t>
            </a:r>
            <a:r>
              <a:rPr lang="en" sz="1200">
                <a:solidFill>
                  <a:schemeClr val="dk1"/>
                </a:solidFill>
              </a:rPr>
              <a:t>视频是怎么选出来的？</a:t>
            </a:r>
            <a:r>
              <a:rPr lang="en" sz="1200">
                <a:solidFill>
                  <a:schemeClr val="dk1"/>
                </a:solidFill>
                <a:latin typeface="Times New Roman"/>
                <a:ea typeface="Times New Roman"/>
                <a:cs typeface="Times New Roman"/>
                <a:sym typeface="Times New Roman"/>
              </a:rPr>
              <a:t>.” n.d. </a:t>
            </a:r>
            <a:r>
              <a:rPr lang="en" sz="1200">
                <a:solidFill>
                  <a:schemeClr val="dk1"/>
                </a:solidFill>
              </a:rPr>
              <a:t>知乎专栏</a:t>
            </a:r>
            <a:r>
              <a:rPr lang="en" sz="1200">
                <a:solidFill>
                  <a:schemeClr val="dk1"/>
                </a:solidFill>
                <a:latin typeface="Times New Roman"/>
                <a:ea typeface="Times New Roman"/>
                <a:cs typeface="Times New Roman"/>
                <a:sym typeface="Times New Roman"/>
              </a:rPr>
              <a:t>. Accessed February 5, 2023. https://zhuanlan.zhihu.com/p/490919116.</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p:nvPr>
            <p:ph type="title"/>
          </p:nvPr>
        </p:nvSpPr>
        <p:spPr>
          <a:xfrm>
            <a:off x="483008" y="584669"/>
            <a:ext cx="8178000" cy="1173000"/>
          </a:xfrm>
          <a:prstGeom prst="roundRect">
            <a:avLst>
              <a:gd fmla="val 16667" name="adj"/>
            </a:avLst>
          </a:prstGeom>
        </p:spPr>
        <p:txBody>
          <a:bodyPr anchorCtr="0" anchor="ctr" bIns="34275" lIns="68575" spcFirstLastPara="1" rIns="68575" wrap="square" tIns="205725">
            <a:normAutofit/>
          </a:bodyPr>
          <a:lstStyle/>
          <a:p>
            <a:pPr indent="0" lvl="0" marL="0" rtl="0" algn="ctr">
              <a:spcBef>
                <a:spcPts val="0"/>
              </a:spcBef>
              <a:spcAft>
                <a:spcPts val="0"/>
              </a:spcAft>
              <a:buNone/>
            </a:pPr>
            <a:r>
              <a:rPr lang="en"/>
              <a:t>Thanks!</a:t>
            </a:r>
            <a:endParaRPr/>
          </a:p>
        </p:txBody>
      </p:sp>
      <p:sp>
        <p:nvSpPr>
          <p:cNvPr id="317" name="Google Shape;317;p42"/>
          <p:cNvSpPr txBox="1"/>
          <p:nvPr>
            <p:ph idx="1" type="body"/>
          </p:nvPr>
        </p:nvSpPr>
        <p:spPr>
          <a:xfrm>
            <a:off x="1560908" y="2732195"/>
            <a:ext cx="6022200" cy="6663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sz="3300"/>
              <a:t>Q&amp;A</a:t>
            </a:r>
            <a:endParaRPr sz="3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p:nvPr>
            <p:ph type="title"/>
          </p:nvPr>
        </p:nvSpPr>
        <p:spPr>
          <a:xfrm>
            <a:off x="483008" y="584669"/>
            <a:ext cx="8178000" cy="1173000"/>
          </a:xfrm>
          <a:prstGeom prst="roundRect">
            <a:avLst>
              <a:gd fmla="val 16667" name="adj"/>
            </a:avLst>
          </a:prstGeom>
        </p:spPr>
        <p:txBody>
          <a:bodyPr anchorCtr="0" anchor="ctr" bIns="34275" lIns="68575" spcFirstLastPara="1" rIns="68575" wrap="square" tIns="205725">
            <a:normAutofit/>
          </a:bodyPr>
          <a:lstStyle/>
          <a:p>
            <a:pPr indent="0" lvl="0" marL="0" rtl="0" algn="ctr">
              <a:spcBef>
                <a:spcPts val="0"/>
              </a:spcBef>
              <a:spcAft>
                <a:spcPts val="0"/>
              </a:spcAft>
              <a:buNone/>
            </a:pPr>
            <a:r>
              <a:rPr lang="en"/>
              <a:t>Introduction</a:t>
            </a:r>
            <a:endParaRPr/>
          </a:p>
        </p:txBody>
      </p:sp>
      <p:sp>
        <p:nvSpPr>
          <p:cNvPr id="137" name="Google Shape;137;p26"/>
          <p:cNvSpPr txBox="1"/>
          <p:nvPr>
            <p:ph idx="1" type="body"/>
          </p:nvPr>
        </p:nvSpPr>
        <p:spPr>
          <a:xfrm>
            <a:off x="3216100" y="2105024"/>
            <a:ext cx="5445000" cy="22764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Clr>
                <a:srgbClr val="0D1C21"/>
              </a:buClr>
              <a:buSzPts val="1700"/>
              <a:buChar char="●"/>
            </a:pPr>
            <a:r>
              <a:rPr lang="en" sz="1700">
                <a:solidFill>
                  <a:srgbClr val="0D1C21"/>
                </a:solidFill>
                <a:highlight>
                  <a:srgbClr val="FFFFFF"/>
                </a:highlight>
              </a:rPr>
              <a:t>Bilibili is an iconic brand and a leading video community for young generations in China. </a:t>
            </a:r>
            <a:endParaRPr sz="1700">
              <a:solidFill>
                <a:srgbClr val="0D1C21"/>
              </a:solidFill>
              <a:highlight>
                <a:srgbClr val="FFFFFF"/>
              </a:highlight>
            </a:endParaRPr>
          </a:p>
          <a:p>
            <a:pPr indent="-336550" lvl="0" marL="457200" rtl="0" algn="l">
              <a:spcBef>
                <a:spcPts val="0"/>
              </a:spcBef>
              <a:spcAft>
                <a:spcPts val="0"/>
              </a:spcAft>
              <a:buClr>
                <a:srgbClr val="0D1C21"/>
              </a:buClr>
              <a:buSzPts val="1700"/>
              <a:buChar char="●"/>
            </a:pPr>
            <a:r>
              <a:rPr lang="en" sz="1700">
                <a:solidFill>
                  <a:srgbClr val="0D1C21"/>
                </a:solidFill>
                <a:highlight>
                  <a:srgbClr val="FFFFFF"/>
                </a:highlight>
              </a:rPr>
              <a:t>“All the Videos You Like”</a:t>
            </a:r>
            <a:endParaRPr sz="1700">
              <a:solidFill>
                <a:srgbClr val="0D1C21"/>
              </a:solidFill>
              <a:highlight>
                <a:srgbClr val="FFFFFF"/>
              </a:highlight>
            </a:endParaRPr>
          </a:p>
          <a:p>
            <a:pPr indent="-336550" lvl="0" marL="457200" rtl="0" algn="l">
              <a:spcBef>
                <a:spcPts val="0"/>
              </a:spcBef>
              <a:spcAft>
                <a:spcPts val="0"/>
              </a:spcAft>
              <a:buClr>
                <a:srgbClr val="0D1C21"/>
              </a:buClr>
              <a:buSzPts val="1700"/>
              <a:buChar char="●"/>
            </a:pPr>
            <a:r>
              <a:rPr lang="en" sz="1700">
                <a:solidFill>
                  <a:srgbClr val="0D1C21"/>
                </a:solidFill>
                <a:highlight>
                  <a:srgbClr val="FFFFFF"/>
                </a:highlight>
              </a:rPr>
              <a:t>Golden opportunity from videolization</a:t>
            </a:r>
            <a:endParaRPr sz="1700">
              <a:solidFill>
                <a:srgbClr val="0D1C21"/>
              </a:solidFill>
              <a:highlight>
                <a:srgbClr val="FFFFFF"/>
              </a:highlight>
            </a:endParaRPr>
          </a:p>
          <a:p>
            <a:pPr indent="-336550" lvl="0" marL="457200" rtl="0" algn="l">
              <a:spcBef>
                <a:spcPts val="0"/>
              </a:spcBef>
              <a:spcAft>
                <a:spcPts val="0"/>
              </a:spcAft>
              <a:buClr>
                <a:srgbClr val="0D1C21"/>
              </a:buClr>
              <a:buSzPts val="1700"/>
              <a:buChar char="●"/>
            </a:pPr>
            <a:r>
              <a:rPr lang="en" sz="1700">
                <a:solidFill>
                  <a:srgbClr val="0D1C21"/>
                </a:solidFill>
                <a:highlight>
                  <a:srgbClr val="FFFFFF"/>
                </a:highlight>
              </a:rPr>
              <a:t>Unparalleled Leadership among Generation Z+</a:t>
            </a:r>
            <a:endParaRPr sz="1700">
              <a:solidFill>
                <a:srgbClr val="0D1C21"/>
              </a:solidFill>
              <a:highlight>
                <a:srgbClr val="FFFFFF"/>
              </a:highlight>
            </a:endParaRPr>
          </a:p>
          <a:p>
            <a:pPr indent="-336550" lvl="0" marL="457200" rtl="0" algn="l">
              <a:spcBef>
                <a:spcPts val="0"/>
              </a:spcBef>
              <a:spcAft>
                <a:spcPts val="0"/>
              </a:spcAft>
              <a:buClr>
                <a:srgbClr val="0D1C21"/>
              </a:buClr>
              <a:buSzPts val="1700"/>
              <a:buChar char="●"/>
            </a:pPr>
            <a:r>
              <a:rPr lang="en" sz="1700">
                <a:solidFill>
                  <a:srgbClr val="0D1C21"/>
                </a:solidFill>
                <a:highlight>
                  <a:srgbClr val="FFFFFF"/>
                </a:highlight>
              </a:rPr>
              <a:t>Highly sticky community with a strong sense of belonging</a:t>
            </a:r>
            <a:endParaRPr sz="1700">
              <a:solidFill>
                <a:srgbClr val="0D1C21"/>
              </a:solidFill>
              <a:highlight>
                <a:srgbClr val="FFFFFF"/>
              </a:highlight>
            </a:endParaRPr>
          </a:p>
        </p:txBody>
      </p:sp>
      <p:pic>
        <p:nvPicPr>
          <p:cNvPr id="138" name="Google Shape;138;p26"/>
          <p:cNvPicPr preferRelativeResize="0"/>
          <p:nvPr/>
        </p:nvPicPr>
        <p:blipFill>
          <a:blip r:embed="rId3">
            <a:alphaModFix/>
          </a:blip>
          <a:stretch>
            <a:fillRect/>
          </a:stretch>
        </p:blipFill>
        <p:spPr>
          <a:xfrm>
            <a:off x="1118539" y="2035713"/>
            <a:ext cx="1096917" cy="1072074"/>
          </a:xfrm>
          <a:prstGeom prst="rect">
            <a:avLst/>
          </a:prstGeom>
          <a:noFill/>
          <a:ln>
            <a:noFill/>
          </a:ln>
        </p:spPr>
      </p:pic>
      <p:pic>
        <p:nvPicPr>
          <p:cNvPr id="139" name="Google Shape;139;p26"/>
          <p:cNvPicPr preferRelativeResize="0"/>
          <p:nvPr/>
        </p:nvPicPr>
        <p:blipFill>
          <a:blip r:embed="rId4">
            <a:alphaModFix/>
          </a:blip>
          <a:stretch>
            <a:fillRect/>
          </a:stretch>
        </p:blipFill>
        <p:spPr>
          <a:xfrm>
            <a:off x="483000" y="3184901"/>
            <a:ext cx="2368002" cy="149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p:nvPr>
            <p:ph type="title"/>
          </p:nvPr>
        </p:nvSpPr>
        <p:spPr>
          <a:xfrm>
            <a:off x="483008" y="584669"/>
            <a:ext cx="8178000" cy="1173000"/>
          </a:xfrm>
          <a:prstGeom prst="roundRect">
            <a:avLst>
              <a:gd fmla="val 16667" name="adj"/>
            </a:avLst>
          </a:prstGeom>
        </p:spPr>
        <p:txBody>
          <a:bodyPr anchorCtr="0" anchor="ctr" bIns="34275" lIns="68575" spcFirstLastPara="1" rIns="68575" wrap="square" tIns="205725">
            <a:normAutofit/>
          </a:bodyPr>
          <a:lstStyle/>
          <a:p>
            <a:pPr indent="0" lvl="0" marL="0" rtl="0" algn="ctr">
              <a:spcBef>
                <a:spcPts val="0"/>
              </a:spcBef>
              <a:spcAft>
                <a:spcPts val="0"/>
              </a:spcAft>
              <a:buNone/>
            </a:pPr>
            <a:r>
              <a:rPr lang="en"/>
              <a:t>Introduction</a:t>
            </a:r>
            <a:endParaRPr/>
          </a:p>
        </p:txBody>
      </p:sp>
      <p:sp>
        <p:nvSpPr>
          <p:cNvPr id="145" name="Google Shape;145;p27"/>
          <p:cNvSpPr txBox="1"/>
          <p:nvPr>
            <p:ph idx="1" type="body"/>
          </p:nvPr>
        </p:nvSpPr>
        <p:spPr>
          <a:xfrm>
            <a:off x="1560900" y="2036639"/>
            <a:ext cx="6022200" cy="2325600"/>
          </a:xfrm>
          <a:prstGeom prst="rect">
            <a:avLst/>
          </a:prstGeom>
        </p:spPr>
        <p:txBody>
          <a:bodyPr anchorCtr="0" anchor="t" bIns="34275" lIns="68575" spcFirstLastPara="1" rIns="68575" wrap="square" tIns="34275">
            <a:noAutofit/>
          </a:bodyPr>
          <a:lstStyle/>
          <a:p>
            <a:pPr indent="0" lvl="0" marL="457200" rtl="0" algn="l">
              <a:spcBef>
                <a:spcPts val="800"/>
              </a:spcBef>
              <a:spcAft>
                <a:spcPts val="0"/>
              </a:spcAft>
              <a:buNone/>
            </a:pPr>
            <a:r>
              <a:rPr lang="en" sz="1500"/>
              <a:t>Research Questions:</a:t>
            </a:r>
            <a:endParaRPr sz="1500"/>
          </a:p>
          <a:p>
            <a:pPr indent="0" lvl="0" marL="457200" rtl="0" algn="l">
              <a:spcBef>
                <a:spcPts val="800"/>
              </a:spcBef>
              <a:spcAft>
                <a:spcPts val="0"/>
              </a:spcAft>
              <a:buNone/>
            </a:pPr>
            <a:r>
              <a:t/>
            </a:r>
            <a:endParaRPr sz="1500"/>
          </a:p>
          <a:p>
            <a:pPr indent="-323850" lvl="0" marL="914400" rtl="0" algn="l">
              <a:lnSpc>
                <a:spcPct val="115000"/>
              </a:lnSpc>
              <a:spcBef>
                <a:spcPts val="0"/>
              </a:spcBef>
              <a:spcAft>
                <a:spcPts val="0"/>
              </a:spcAft>
              <a:buSzPts val="1500"/>
              <a:buChar char="●"/>
            </a:pPr>
            <a:r>
              <a:rPr lang="en" sz="1500">
                <a:highlight>
                  <a:srgbClr val="FFFFFF"/>
                </a:highlight>
              </a:rPr>
              <a:t>What is the relationship between feedbacks of the audience and the number of views?</a:t>
            </a:r>
            <a:endParaRPr sz="1500">
              <a:highlight>
                <a:srgbClr val="FFFFFF"/>
              </a:highlight>
            </a:endParaRPr>
          </a:p>
          <a:p>
            <a:pPr indent="-323850" lvl="0" marL="914400" rtl="0" algn="l">
              <a:lnSpc>
                <a:spcPct val="115000"/>
              </a:lnSpc>
              <a:spcBef>
                <a:spcPts val="0"/>
              </a:spcBef>
              <a:spcAft>
                <a:spcPts val="0"/>
              </a:spcAft>
              <a:buSzPts val="1500"/>
              <a:buChar char="●"/>
            </a:pPr>
            <a:r>
              <a:rPr lang="en" sz="1500">
                <a:highlight>
                  <a:srgbClr val="FFFFFF"/>
                </a:highlight>
              </a:rPr>
              <a:t>What are the common characteristics of the videos published recently?</a:t>
            </a:r>
            <a:endParaRPr sz="1500">
              <a:highlight>
                <a:srgbClr val="FFFFFF"/>
              </a:highlight>
            </a:endParaRPr>
          </a:p>
          <a:p>
            <a:pPr indent="-323850" lvl="0" marL="914400" rtl="0" algn="l">
              <a:lnSpc>
                <a:spcPct val="115000"/>
              </a:lnSpc>
              <a:spcBef>
                <a:spcPts val="0"/>
              </a:spcBef>
              <a:spcAft>
                <a:spcPts val="0"/>
              </a:spcAft>
              <a:buSzPts val="1500"/>
              <a:buChar char="●"/>
            </a:pPr>
            <a:r>
              <a:rPr lang="en" sz="1500">
                <a:highlight>
                  <a:srgbClr val="FFFFFF"/>
                </a:highlight>
              </a:rPr>
              <a:t>What are the popular topics and keywords of the videos among young people?</a:t>
            </a:r>
            <a:endParaRPr sz="15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Data Collection</a:t>
            </a:r>
            <a:endParaRPr/>
          </a:p>
        </p:txBody>
      </p:sp>
      <p:sp>
        <p:nvSpPr>
          <p:cNvPr id="151" name="Google Shape;151;p28"/>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February</a:t>
            </a:r>
            <a:r>
              <a:rPr lang="en"/>
              <a:t> 10, 2023</a:t>
            </a:r>
            <a:endParaRPr/>
          </a:p>
        </p:txBody>
      </p:sp>
      <p:sp>
        <p:nvSpPr>
          <p:cNvPr id="152" name="Google Shape;152;p28"/>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SzPts val="1100"/>
              <a:buNone/>
            </a:pPr>
            <a:r>
              <a:rPr lang="en"/>
              <a:t>Methodology - Data Collection</a:t>
            </a:r>
            <a:endParaRPr/>
          </a:p>
        </p:txBody>
      </p:sp>
      <p:sp>
        <p:nvSpPr>
          <p:cNvPr id="153" name="Google Shape;153;p28"/>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8"/>
          <p:cNvPicPr preferRelativeResize="0"/>
          <p:nvPr/>
        </p:nvPicPr>
        <p:blipFill>
          <a:blip r:embed="rId3">
            <a:alphaModFix/>
          </a:blip>
          <a:stretch>
            <a:fillRect/>
          </a:stretch>
        </p:blipFill>
        <p:spPr>
          <a:xfrm>
            <a:off x="1704350" y="728437"/>
            <a:ext cx="5569823" cy="4150174"/>
          </a:xfrm>
          <a:prstGeom prst="rect">
            <a:avLst/>
          </a:prstGeom>
          <a:noFill/>
          <a:ln>
            <a:noFill/>
          </a:ln>
        </p:spPr>
      </p:pic>
      <p:cxnSp>
        <p:nvCxnSpPr>
          <p:cNvPr id="155" name="Google Shape;155;p28"/>
          <p:cNvCxnSpPr>
            <a:stCxn id="156" idx="3"/>
          </p:cNvCxnSpPr>
          <p:nvPr/>
        </p:nvCxnSpPr>
        <p:spPr>
          <a:xfrm>
            <a:off x="1513850" y="1852125"/>
            <a:ext cx="863700" cy="162000"/>
          </a:xfrm>
          <a:prstGeom prst="straightConnector1">
            <a:avLst/>
          </a:prstGeom>
          <a:noFill/>
          <a:ln cap="flat" cmpd="sng" w="28575">
            <a:solidFill>
              <a:schemeClr val="accent1"/>
            </a:solidFill>
            <a:prstDash val="solid"/>
            <a:round/>
            <a:headEnd len="med" w="med" type="none"/>
            <a:tailEnd len="med" w="med" type="triangle"/>
          </a:ln>
        </p:spPr>
      </p:cxnSp>
      <p:sp>
        <p:nvSpPr>
          <p:cNvPr id="156" name="Google Shape;156;p28"/>
          <p:cNvSpPr txBox="1"/>
          <p:nvPr/>
        </p:nvSpPr>
        <p:spPr>
          <a:xfrm>
            <a:off x="167750" y="1544325"/>
            <a:ext cx="134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Popular</a:t>
            </a:r>
            <a:endParaRPr b="1"/>
          </a:p>
          <a:p>
            <a:pPr indent="0" lvl="0" marL="0" rtl="0" algn="ctr">
              <a:spcBef>
                <a:spcPts val="0"/>
              </a:spcBef>
              <a:spcAft>
                <a:spcPts val="0"/>
              </a:spcAft>
              <a:buNone/>
            </a:pPr>
            <a:r>
              <a:rPr lang="en"/>
              <a:t>(500 videos)</a:t>
            </a:r>
            <a:endParaRPr/>
          </a:p>
        </p:txBody>
      </p:sp>
      <p:sp>
        <p:nvSpPr>
          <p:cNvPr id="157" name="Google Shape;157;p28"/>
          <p:cNvSpPr txBox="1"/>
          <p:nvPr/>
        </p:nvSpPr>
        <p:spPr>
          <a:xfrm>
            <a:off x="167750" y="2357125"/>
            <a:ext cx="1346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Weekly Popular</a:t>
            </a:r>
            <a:endParaRPr b="1"/>
          </a:p>
          <a:p>
            <a:pPr indent="0" lvl="0" marL="0" rtl="0" algn="ctr">
              <a:spcBef>
                <a:spcPts val="0"/>
              </a:spcBef>
              <a:spcAft>
                <a:spcPts val="0"/>
              </a:spcAft>
              <a:buNone/>
            </a:pPr>
            <a:r>
              <a:rPr lang="en"/>
              <a:t>(6559 videos)</a:t>
            </a:r>
            <a:endParaRPr/>
          </a:p>
        </p:txBody>
      </p:sp>
      <p:cxnSp>
        <p:nvCxnSpPr>
          <p:cNvPr id="158" name="Google Shape;158;p28"/>
          <p:cNvCxnSpPr>
            <a:stCxn id="157" idx="3"/>
          </p:cNvCxnSpPr>
          <p:nvPr/>
        </p:nvCxnSpPr>
        <p:spPr>
          <a:xfrm flipH="1" rot="10800000">
            <a:off x="1513850" y="2191975"/>
            <a:ext cx="1562100" cy="5808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Data Collection</a:t>
            </a:r>
            <a:endParaRPr/>
          </a:p>
        </p:txBody>
      </p:sp>
      <p:sp>
        <p:nvSpPr>
          <p:cNvPr id="164" name="Google Shape;164;p29"/>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165" name="Google Shape;165;p29"/>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SzPts val="1100"/>
              <a:buNone/>
            </a:pPr>
            <a:r>
              <a:rPr lang="en"/>
              <a:t>Methodology - Data Collection</a:t>
            </a:r>
            <a:endParaRPr/>
          </a:p>
        </p:txBody>
      </p:sp>
      <p:sp>
        <p:nvSpPr>
          <p:cNvPr id="166" name="Google Shape;166;p29"/>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9"/>
          <p:cNvPicPr preferRelativeResize="0"/>
          <p:nvPr/>
        </p:nvPicPr>
        <p:blipFill>
          <a:blip r:embed="rId3">
            <a:alphaModFix/>
          </a:blip>
          <a:stretch>
            <a:fillRect/>
          </a:stretch>
        </p:blipFill>
        <p:spPr>
          <a:xfrm>
            <a:off x="3188400" y="833100"/>
            <a:ext cx="5288893" cy="3940845"/>
          </a:xfrm>
          <a:prstGeom prst="rect">
            <a:avLst/>
          </a:prstGeom>
          <a:noFill/>
          <a:ln>
            <a:noFill/>
          </a:ln>
        </p:spPr>
      </p:pic>
      <p:sp>
        <p:nvSpPr>
          <p:cNvPr id="168" name="Google Shape;168;p29"/>
          <p:cNvSpPr txBox="1"/>
          <p:nvPr/>
        </p:nvSpPr>
        <p:spPr>
          <a:xfrm>
            <a:off x="320050" y="922025"/>
            <a:ext cx="2146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Most Recent</a:t>
            </a:r>
            <a:endParaRPr b="1"/>
          </a:p>
          <a:p>
            <a:pPr indent="0" lvl="0" marL="0" rtl="0" algn="ctr">
              <a:spcBef>
                <a:spcPts val="0"/>
              </a:spcBef>
              <a:spcAft>
                <a:spcPts val="0"/>
              </a:spcAft>
              <a:buNone/>
            </a:pPr>
            <a:r>
              <a:rPr lang="en"/>
              <a:t>(15000 videos)</a:t>
            </a:r>
            <a:endParaRPr/>
          </a:p>
          <a:p>
            <a:pPr indent="0" lvl="0" marL="0" rtl="0" algn="ctr">
              <a:spcBef>
                <a:spcPts val="0"/>
              </a:spcBef>
              <a:spcAft>
                <a:spcPts val="0"/>
              </a:spcAft>
              <a:buNone/>
            </a:pPr>
            <a:r>
              <a:rPr lang="en"/>
              <a:t>Searching back from avid = 97890999</a:t>
            </a:r>
            <a:endParaRPr/>
          </a:p>
        </p:txBody>
      </p:sp>
      <p:cxnSp>
        <p:nvCxnSpPr>
          <p:cNvPr id="169" name="Google Shape;169;p29"/>
          <p:cNvCxnSpPr/>
          <p:nvPr/>
        </p:nvCxnSpPr>
        <p:spPr>
          <a:xfrm flipH="1" rot="10800000">
            <a:off x="2635000" y="1214125"/>
            <a:ext cx="2146200" cy="266700"/>
          </a:xfrm>
          <a:prstGeom prst="straightConnector1">
            <a:avLst/>
          </a:prstGeom>
          <a:noFill/>
          <a:ln cap="flat" cmpd="sng" w="28575">
            <a:solidFill>
              <a:schemeClr val="accent1"/>
            </a:solidFill>
            <a:prstDash val="solid"/>
            <a:round/>
            <a:headEnd len="med" w="med" type="none"/>
            <a:tailEnd len="med" w="med" type="triangle"/>
          </a:ln>
        </p:spPr>
      </p:cxnSp>
      <p:sp>
        <p:nvSpPr>
          <p:cNvPr id="170" name="Google Shape;170;p29"/>
          <p:cNvSpPr txBox="1"/>
          <p:nvPr/>
        </p:nvSpPr>
        <p:spPr>
          <a:xfrm>
            <a:off x="320050" y="2446025"/>
            <a:ext cx="2793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Column collected:</a:t>
            </a:r>
            <a:r>
              <a:rPr lang="en"/>
              <a:t> </a:t>
            </a:r>
            <a:endParaRPr/>
          </a:p>
          <a:p>
            <a:pPr indent="0" lvl="0" marL="0" rtl="0" algn="l">
              <a:spcBef>
                <a:spcPts val="0"/>
              </a:spcBef>
              <a:spcAft>
                <a:spcPts val="0"/>
              </a:spcAft>
              <a:buNone/>
            </a:pPr>
            <a:r>
              <a:rPr lang="en"/>
              <a:t>tid(type id), tname(type name), title, desc(description), duration, stat(interactive information of the video), dynamic, rcmd_reason, bvid(unique id of the video), owner, pub_location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Data Cleaning and Processing</a:t>
            </a:r>
            <a:endParaRPr/>
          </a:p>
        </p:txBody>
      </p:sp>
      <p:sp>
        <p:nvSpPr>
          <p:cNvPr id="176" name="Google Shape;176;p30"/>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177" name="Google Shape;177;p30"/>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Methodology - Data Cleaning and Processing</a:t>
            </a:r>
            <a:endParaRPr/>
          </a:p>
        </p:txBody>
      </p:sp>
      <p:sp>
        <p:nvSpPr>
          <p:cNvPr id="178" name="Google Shape;178;p30"/>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30"/>
          <p:cNvSpPr txBox="1"/>
          <p:nvPr/>
        </p:nvSpPr>
        <p:spPr>
          <a:xfrm>
            <a:off x="382175" y="932100"/>
            <a:ext cx="5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30"/>
          <p:cNvSpPr txBox="1"/>
          <p:nvPr/>
        </p:nvSpPr>
        <p:spPr>
          <a:xfrm>
            <a:off x="357325" y="882525"/>
            <a:ext cx="24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Separating Chinese Words</a:t>
            </a:r>
            <a:endParaRPr/>
          </a:p>
        </p:txBody>
      </p:sp>
      <p:pic>
        <p:nvPicPr>
          <p:cNvPr id="181" name="Google Shape;181;p30"/>
          <p:cNvPicPr preferRelativeResize="0"/>
          <p:nvPr/>
        </p:nvPicPr>
        <p:blipFill>
          <a:blip r:embed="rId3">
            <a:alphaModFix/>
          </a:blip>
          <a:stretch>
            <a:fillRect/>
          </a:stretch>
        </p:blipFill>
        <p:spPr>
          <a:xfrm>
            <a:off x="437923" y="1337475"/>
            <a:ext cx="3082203" cy="2468552"/>
          </a:xfrm>
          <a:prstGeom prst="rect">
            <a:avLst/>
          </a:prstGeom>
          <a:noFill/>
          <a:ln>
            <a:noFill/>
          </a:ln>
        </p:spPr>
      </p:pic>
      <p:pic>
        <p:nvPicPr>
          <p:cNvPr id="182" name="Google Shape;182;p30"/>
          <p:cNvPicPr preferRelativeResize="0"/>
          <p:nvPr/>
        </p:nvPicPr>
        <p:blipFill>
          <a:blip r:embed="rId4">
            <a:alphaModFix/>
          </a:blip>
          <a:stretch>
            <a:fillRect/>
          </a:stretch>
        </p:blipFill>
        <p:spPr>
          <a:xfrm>
            <a:off x="3984503" y="3066650"/>
            <a:ext cx="883825" cy="1570374"/>
          </a:xfrm>
          <a:prstGeom prst="rect">
            <a:avLst/>
          </a:prstGeom>
          <a:noFill/>
          <a:ln>
            <a:noFill/>
          </a:ln>
        </p:spPr>
      </p:pic>
      <p:pic>
        <p:nvPicPr>
          <p:cNvPr id="183" name="Google Shape;183;p30"/>
          <p:cNvPicPr preferRelativeResize="0"/>
          <p:nvPr/>
        </p:nvPicPr>
        <p:blipFill>
          <a:blip r:embed="rId5">
            <a:alphaModFix/>
          </a:blip>
          <a:stretch>
            <a:fillRect/>
          </a:stretch>
        </p:blipFill>
        <p:spPr>
          <a:xfrm>
            <a:off x="5142102" y="712462"/>
            <a:ext cx="1010450" cy="2354199"/>
          </a:xfrm>
          <a:prstGeom prst="rect">
            <a:avLst/>
          </a:prstGeom>
          <a:noFill/>
          <a:ln>
            <a:noFill/>
          </a:ln>
        </p:spPr>
      </p:pic>
      <p:pic>
        <p:nvPicPr>
          <p:cNvPr id="184" name="Google Shape;184;p30"/>
          <p:cNvPicPr preferRelativeResize="0"/>
          <p:nvPr/>
        </p:nvPicPr>
        <p:blipFill>
          <a:blip r:embed="rId6">
            <a:alphaModFix/>
          </a:blip>
          <a:stretch>
            <a:fillRect/>
          </a:stretch>
        </p:blipFill>
        <p:spPr>
          <a:xfrm>
            <a:off x="6093450" y="2042475"/>
            <a:ext cx="1502550" cy="2725399"/>
          </a:xfrm>
          <a:prstGeom prst="rect">
            <a:avLst/>
          </a:prstGeom>
          <a:noFill/>
          <a:ln>
            <a:noFill/>
          </a:ln>
        </p:spPr>
      </p:pic>
      <p:cxnSp>
        <p:nvCxnSpPr>
          <p:cNvPr id="185" name="Google Shape;185;p30"/>
          <p:cNvCxnSpPr>
            <a:stCxn id="181" idx="3"/>
          </p:cNvCxnSpPr>
          <p:nvPr/>
        </p:nvCxnSpPr>
        <p:spPr>
          <a:xfrm flipH="1" rot="10800000">
            <a:off x="3520126" y="1414051"/>
            <a:ext cx="1562100" cy="1157700"/>
          </a:xfrm>
          <a:prstGeom prst="straightConnector1">
            <a:avLst/>
          </a:prstGeom>
          <a:noFill/>
          <a:ln cap="flat" cmpd="sng" w="28575">
            <a:solidFill>
              <a:schemeClr val="accent1"/>
            </a:solidFill>
            <a:prstDash val="solid"/>
            <a:round/>
            <a:headEnd len="med" w="med" type="none"/>
            <a:tailEnd len="med" w="med" type="triangle"/>
          </a:ln>
        </p:spPr>
      </p:cxnSp>
      <p:cxnSp>
        <p:nvCxnSpPr>
          <p:cNvPr id="186" name="Google Shape;186;p30"/>
          <p:cNvCxnSpPr>
            <a:stCxn id="181" idx="3"/>
            <a:endCxn id="184" idx="1"/>
          </p:cNvCxnSpPr>
          <p:nvPr/>
        </p:nvCxnSpPr>
        <p:spPr>
          <a:xfrm>
            <a:off x="3520126" y="2571751"/>
            <a:ext cx="2573400" cy="833400"/>
          </a:xfrm>
          <a:prstGeom prst="straightConnector1">
            <a:avLst/>
          </a:prstGeom>
          <a:noFill/>
          <a:ln cap="flat" cmpd="sng" w="28575">
            <a:solidFill>
              <a:schemeClr val="accent1"/>
            </a:solidFill>
            <a:prstDash val="solid"/>
            <a:round/>
            <a:headEnd len="med" w="med" type="none"/>
            <a:tailEnd len="med" w="med" type="triangle"/>
          </a:ln>
        </p:spPr>
      </p:cxnSp>
      <p:sp>
        <p:nvSpPr>
          <p:cNvPr id="187" name="Google Shape;187;p30"/>
          <p:cNvSpPr txBox="1"/>
          <p:nvPr/>
        </p:nvSpPr>
        <p:spPr>
          <a:xfrm>
            <a:off x="745575" y="3860775"/>
            <a:ext cx="246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Column of text</a:t>
            </a:r>
            <a:endParaRPr/>
          </a:p>
        </p:txBody>
      </p:sp>
      <p:sp>
        <p:nvSpPr>
          <p:cNvPr id="188" name="Google Shape;188;p30"/>
          <p:cNvSpPr txBox="1"/>
          <p:nvPr/>
        </p:nvSpPr>
        <p:spPr>
          <a:xfrm>
            <a:off x="4148425" y="4021425"/>
            <a:ext cx="187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Adapted Stopwords List</a:t>
            </a:r>
            <a:endParaRPr/>
          </a:p>
        </p:txBody>
      </p:sp>
      <p:sp>
        <p:nvSpPr>
          <p:cNvPr id="189" name="Google Shape;189;p30"/>
          <p:cNvSpPr txBox="1"/>
          <p:nvPr/>
        </p:nvSpPr>
        <p:spPr>
          <a:xfrm>
            <a:off x="5751275" y="976675"/>
            <a:ext cx="18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Original Wordlist</a:t>
            </a:r>
            <a:endParaRPr/>
          </a:p>
        </p:txBody>
      </p:sp>
      <p:sp>
        <p:nvSpPr>
          <p:cNvPr id="190" name="Google Shape;190;p30"/>
          <p:cNvSpPr txBox="1"/>
          <p:nvPr/>
        </p:nvSpPr>
        <p:spPr>
          <a:xfrm>
            <a:off x="6779850" y="3004950"/>
            <a:ext cx="18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Wordlist Without Stopwords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Data Cleaning and Processing</a:t>
            </a:r>
            <a:endParaRPr/>
          </a:p>
        </p:txBody>
      </p:sp>
      <p:sp>
        <p:nvSpPr>
          <p:cNvPr id="196" name="Google Shape;196;p31"/>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197" name="Google Shape;197;p31"/>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1"/>
              </a:buClr>
              <a:buFont typeface="Arial"/>
              <a:buNone/>
            </a:pPr>
            <a:r>
              <a:rPr lang="en"/>
              <a:t>Methodology - Data Cleaning and Processing</a:t>
            </a:r>
            <a:endParaRPr/>
          </a:p>
        </p:txBody>
      </p:sp>
      <p:sp>
        <p:nvSpPr>
          <p:cNvPr id="198" name="Google Shape;198;p31"/>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31"/>
          <p:cNvSpPr txBox="1"/>
          <p:nvPr/>
        </p:nvSpPr>
        <p:spPr>
          <a:xfrm>
            <a:off x="382175" y="932100"/>
            <a:ext cx="5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 name="Google Shape;200;p31"/>
          <p:cNvSpPr txBox="1"/>
          <p:nvPr/>
        </p:nvSpPr>
        <p:spPr>
          <a:xfrm>
            <a:off x="357325" y="882525"/>
            <a:ext cx="24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Recommendation Level</a:t>
            </a:r>
            <a:endParaRPr/>
          </a:p>
        </p:txBody>
      </p:sp>
      <p:sp>
        <p:nvSpPr>
          <p:cNvPr id="201" name="Google Shape;201;p31"/>
          <p:cNvSpPr txBox="1"/>
          <p:nvPr/>
        </p:nvSpPr>
        <p:spPr>
          <a:xfrm>
            <a:off x="999900" y="3207475"/>
            <a:ext cx="246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Recommendation Rate</a:t>
            </a:r>
            <a:endParaRPr/>
          </a:p>
        </p:txBody>
      </p:sp>
      <p:pic>
        <p:nvPicPr>
          <p:cNvPr id="202" name="Google Shape;202;p31"/>
          <p:cNvPicPr preferRelativeResize="0"/>
          <p:nvPr/>
        </p:nvPicPr>
        <p:blipFill>
          <a:blip r:embed="rId3">
            <a:alphaModFix/>
          </a:blip>
          <a:stretch>
            <a:fillRect/>
          </a:stretch>
        </p:blipFill>
        <p:spPr>
          <a:xfrm>
            <a:off x="5300175" y="1140322"/>
            <a:ext cx="3638576" cy="1487953"/>
          </a:xfrm>
          <a:prstGeom prst="rect">
            <a:avLst/>
          </a:prstGeom>
          <a:noFill/>
          <a:ln>
            <a:noFill/>
          </a:ln>
        </p:spPr>
      </p:pic>
      <p:pic>
        <p:nvPicPr>
          <p:cNvPr id="203" name="Google Shape;203;p31"/>
          <p:cNvPicPr preferRelativeResize="0"/>
          <p:nvPr/>
        </p:nvPicPr>
        <p:blipFill>
          <a:blip r:embed="rId4">
            <a:alphaModFix/>
          </a:blip>
          <a:stretch>
            <a:fillRect/>
          </a:stretch>
        </p:blipFill>
        <p:spPr>
          <a:xfrm>
            <a:off x="5300175" y="2755450"/>
            <a:ext cx="3638575" cy="1512700"/>
          </a:xfrm>
          <a:prstGeom prst="rect">
            <a:avLst/>
          </a:prstGeom>
          <a:noFill/>
          <a:ln>
            <a:noFill/>
          </a:ln>
        </p:spPr>
      </p:pic>
      <p:pic>
        <p:nvPicPr>
          <p:cNvPr id="204" name="Google Shape;204;p31"/>
          <p:cNvPicPr preferRelativeResize="0"/>
          <p:nvPr/>
        </p:nvPicPr>
        <p:blipFill>
          <a:blip r:embed="rId5">
            <a:alphaModFix/>
          </a:blip>
          <a:stretch>
            <a:fillRect/>
          </a:stretch>
        </p:blipFill>
        <p:spPr>
          <a:xfrm>
            <a:off x="357325" y="1365456"/>
            <a:ext cx="4907451" cy="1842020"/>
          </a:xfrm>
          <a:prstGeom prst="rect">
            <a:avLst/>
          </a:prstGeom>
          <a:noFill/>
          <a:ln>
            <a:noFill/>
          </a:ln>
        </p:spPr>
      </p:pic>
      <p:sp>
        <p:nvSpPr>
          <p:cNvPr id="205" name="Google Shape;205;p31"/>
          <p:cNvSpPr txBox="1"/>
          <p:nvPr/>
        </p:nvSpPr>
        <p:spPr>
          <a:xfrm>
            <a:off x="6990875" y="2228075"/>
            <a:ext cx="24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t>
            </a:r>
            <a:r>
              <a:rPr lang="en"/>
              <a:t>ean and Variance</a:t>
            </a:r>
            <a:endParaRPr/>
          </a:p>
        </p:txBody>
      </p:sp>
      <p:sp>
        <p:nvSpPr>
          <p:cNvPr id="206" name="Google Shape;206;p31"/>
          <p:cNvSpPr txBox="1"/>
          <p:nvPr/>
        </p:nvSpPr>
        <p:spPr>
          <a:xfrm>
            <a:off x="5751275" y="4268150"/>
            <a:ext cx="246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Recommendation Level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Data Cleaning and Processing</a:t>
            </a:r>
            <a:endParaRPr/>
          </a:p>
        </p:txBody>
      </p:sp>
      <p:sp>
        <p:nvSpPr>
          <p:cNvPr id="212" name="Google Shape;212;p32"/>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13" name="Google Shape;213;p32"/>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1"/>
              </a:buClr>
              <a:buFont typeface="Arial"/>
              <a:buNone/>
            </a:pPr>
            <a:r>
              <a:rPr lang="en"/>
              <a:t>Methodology - Data Cleaning and Processing</a:t>
            </a:r>
            <a:endParaRPr/>
          </a:p>
        </p:txBody>
      </p:sp>
      <p:sp>
        <p:nvSpPr>
          <p:cNvPr id="214" name="Google Shape;214;p32"/>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32"/>
          <p:cNvSpPr txBox="1"/>
          <p:nvPr/>
        </p:nvSpPr>
        <p:spPr>
          <a:xfrm>
            <a:off x="382175" y="932100"/>
            <a:ext cx="5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6" name="Google Shape;216;p32"/>
          <p:cNvSpPr txBox="1"/>
          <p:nvPr/>
        </p:nvSpPr>
        <p:spPr>
          <a:xfrm>
            <a:off x="357325" y="882525"/>
            <a:ext cx="33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Timestamps to Traditional Form</a:t>
            </a:r>
            <a:endParaRPr/>
          </a:p>
        </p:txBody>
      </p:sp>
      <p:pic>
        <p:nvPicPr>
          <p:cNvPr id="217" name="Google Shape;217;p32"/>
          <p:cNvPicPr preferRelativeResize="0"/>
          <p:nvPr/>
        </p:nvPicPr>
        <p:blipFill>
          <a:blip r:embed="rId3">
            <a:alphaModFix/>
          </a:blip>
          <a:stretch>
            <a:fillRect/>
          </a:stretch>
        </p:blipFill>
        <p:spPr>
          <a:xfrm>
            <a:off x="357325" y="1282725"/>
            <a:ext cx="6345575" cy="313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Methodology - Visualization</a:t>
            </a:r>
            <a:endParaRPr/>
          </a:p>
        </p:txBody>
      </p:sp>
      <p:sp>
        <p:nvSpPr>
          <p:cNvPr id="223" name="Google Shape;223;p33"/>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t>February 10, 2023</a:t>
            </a:r>
            <a:endParaRPr/>
          </a:p>
        </p:txBody>
      </p:sp>
      <p:sp>
        <p:nvSpPr>
          <p:cNvPr id="224" name="Google Shape;224;p33"/>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Methodology - Visualization</a:t>
            </a:r>
            <a:endParaRPr/>
          </a:p>
        </p:txBody>
      </p:sp>
      <p:sp>
        <p:nvSpPr>
          <p:cNvPr id="225" name="Google Shape;225;p33"/>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nvSpPr>
        <p:spPr>
          <a:xfrm>
            <a:off x="1446450" y="953975"/>
            <a:ext cx="625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We visualized the data using Tableau </a:t>
            </a:r>
            <a:r>
              <a:rPr lang="en" sz="1600">
                <a:solidFill>
                  <a:schemeClr val="dk1"/>
                </a:solidFill>
              </a:rPr>
              <a:t>with different attributes, idioms, marks, and channels.</a:t>
            </a:r>
            <a:endParaRPr sz="1600"/>
          </a:p>
        </p:txBody>
      </p:sp>
      <p:pic>
        <p:nvPicPr>
          <p:cNvPr id="227" name="Google Shape;227;p33"/>
          <p:cNvPicPr preferRelativeResize="0"/>
          <p:nvPr/>
        </p:nvPicPr>
        <p:blipFill>
          <a:blip r:embed="rId3">
            <a:alphaModFix/>
          </a:blip>
          <a:stretch>
            <a:fillRect/>
          </a:stretch>
        </p:blipFill>
        <p:spPr>
          <a:xfrm>
            <a:off x="2183450" y="1904400"/>
            <a:ext cx="4445952" cy="252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